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362" r:id="rId2"/>
    <p:sldId id="256" r:id="rId3"/>
    <p:sldId id="262" r:id="rId4"/>
    <p:sldId id="272" r:id="rId5"/>
    <p:sldId id="266" r:id="rId6"/>
    <p:sldId id="306" r:id="rId7"/>
    <p:sldId id="267" r:id="rId8"/>
    <p:sldId id="297" r:id="rId9"/>
    <p:sldId id="301" r:id="rId10"/>
    <p:sldId id="324" r:id="rId11"/>
    <p:sldId id="292" r:id="rId12"/>
    <p:sldId id="294" r:id="rId13"/>
    <p:sldId id="295" r:id="rId14"/>
    <p:sldId id="307" r:id="rId15"/>
    <p:sldId id="268" r:id="rId16"/>
    <p:sldId id="309" r:id="rId17"/>
    <p:sldId id="269" r:id="rId18"/>
    <p:sldId id="310" r:id="rId19"/>
    <p:sldId id="308" r:id="rId20"/>
    <p:sldId id="311" r:id="rId21"/>
    <p:sldId id="339" r:id="rId22"/>
    <p:sldId id="340" r:id="rId23"/>
    <p:sldId id="325" r:id="rId24"/>
    <p:sldId id="326" r:id="rId25"/>
    <p:sldId id="346" r:id="rId26"/>
    <p:sldId id="347" r:id="rId27"/>
    <p:sldId id="327" r:id="rId28"/>
    <p:sldId id="330" r:id="rId29"/>
    <p:sldId id="328" r:id="rId30"/>
    <p:sldId id="329" r:id="rId31"/>
    <p:sldId id="341" r:id="rId32"/>
    <p:sldId id="348" r:id="rId33"/>
    <p:sldId id="349" r:id="rId34"/>
    <p:sldId id="343" r:id="rId35"/>
    <p:sldId id="345" r:id="rId36"/>
    <p:sldId id="350" r:id="rId37"/>
    <p:sldId id="351" r:id="rId38"/>
    <p:sldId id="331" r:id="rId39"/>
    <p:sldId id="332" r:id="rId40"/>
    <p:sldId id="333" r:id="rId41"/>
    <p:sldId id="334" r:id="rId42"/>
    <p:sldId id="335" r:id="rId43"/>
    <p:sldId id="298" r:id="rId44"/>
    <p:sldId id="312" r:id="rId45"/>
    <p:sldId id="299" r:id="rId46"/>
    <p:sldId id="300" r:id="rId47"/>
    <p:sldId id="313" r:id="rId48"/>
    <p:sldId id="336" r:id="rId49"/>
    <p:sldId id="274" r:id="rId50"/>
    <p:sldId id="302" r:id="rId51"/>
    <p:sldId id="315" r:id="rId52"/>
    <p:sldId id="303" r:id="rId53"/>
    <p:sldId id="277" r:id="rId54"/>
    <p:sldId id="278" r:id="rId55"/>
    <p:sldId id="357" r:id="rId56"/>
    <p:sldId id="358" r:id="rId57"/>
    <p:sldId id="360" r:id="rId58"/>
    <p:sldId id="359" r:id="rId59"/>
    <p:sldId id="281" r:id="rId60"/>
    <p:sldId id="282" r:id="rId61"/>
    <p:sldId id="283" r:id="rId62"/>
    <p:sldId id="361" r:id="rId63"/>
    <p:sldId id="338" r:id="rId64"/>
    <p:sldId id="355"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jdu Andrea" initials="HA" lastIdx="1" clrIdx="0">
    <p:extLst>
      <p:ext uri="{19B8F6BF-5375-455C-9EA6-DF929625EA0E}">
        <p15:presenceInfo xmlns:p15="http://schemas.microsoft.com/office/powerpoint/2012/main" userId="S-1-5-21-1123561945-1500820517-725345543-2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248"/>
    <a:srgbClr val="007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6" d="100"/>
          <a:sy n="116" d="100"/>
        </p:scale>
        <p:origin x="10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7T12:21:40.469"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8F90D-7AFD-46D2-97CE-BDFD7FF5FB72}" type="datetimeFigureOut">
              <a:rPr lang="hu-HU" smtClean="0"/>
              <a:t>2019.01.22.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607A4-09EA-4F81-8EC6-5BB671DDDBB5}" type="slidenum">
              <a:rPr lang="hu-HU" smtClean="0"/>
              <a:t>‹#›</a:t>
            </a:fld>
            <a:endParaRPr lang="hu-HU"/>
          </a:p>
        </p:txBody>
      </p:sp>
    </p:spTree>
    <p:extLst>
      <p:ext uri="{BB962C8B-B14F-4D97-AF65-F5344CB8AC3E}">
        <p14:creationId xmlns:p14="http://schemas.microsoft.com/office/powerpoint/2010/main" val="192161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DAC607A4-09EA-4F81-8EC6-5BB671DDDBB5}" type="slidenum">
              <a:rPr lang="hu-HU" smtClean="0"/>
              <a:t>15</a:t>
            </a:fld>
            <a:endParaRPr lang="hu-HU"/>
          </a:p>
        </p:txBody>
      </p:sp>
    </p:spTree>
    <p:extLst>
      <p:ext uri="{BB962C8B-B14F-4D97-AF65-F5344CB8AC3E}">
        <p14:creationId xmlns:p14="http://schemas.microsoft.com/office/powerpoint/2010/main" val="354758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u-HU" smtClean="0"/>
              <a:t>Mintacím szerkesztése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u-HU" smtClean="0"/>
              <a:t>Mintacím szerkesztése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u-HU" smtClean="0"/>
              <a:t>Mintacím szerkesztése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u-HU" smtClean="0"/>
              <a:t>Mintacím szerkesztése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u-HU" smtClean="0"/>
              <a:t>Mintacím szerkesztése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u-HU" smtClean="0"/>
              <a:t>Mintacím szerkesztése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smtClean="0"/>
              <a:t>Kép beszúrásához kattintson az ikonra</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av.gov.hu/any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nav.gov.hu/nav/szja/szj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2" y="1638267"/>
            <a:ext cx="10058400" cy="3743070"/>
          </a:xfrm>
          <a:prstGeom prst="rect">
            <a:avLst/>
          </a:prstGeom>
        </p:spPr>
      </p:pic>
    </p:spTree>
    <p:extLst>
      <p:ext uri="{BB962C8B-B14F-4D97-AF65-F5344CB8AC3E}">
        <p14:creationId xmlns:p14="http://schemas.microsoft.com/office/powerpoint/2010/main" val="2483759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703" y="0"/>
            <a:ext cx="6210593" cy="6858000"/>
          </a:xfrm>
          <a:prstGeom prst="rect">
            <a:avLst/>
          </a:prstGeom>
        </p:spPr>
      </p:pic>
    </p:spTree>
    <p:extLst>
      <p:ext uri="{BB962C8B-B14F-4D97-AF65-F5344CB8AC3E}">
        <p14:creationId xmlns:p14="http://schemas.microsoft.com/office/powerpoint/2010/main" val="239781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06904" y="266647"/>
            <a:ext cx="9601200" cy="709862"/>
          </a:xfrm>
        </p:spPr>
        <p:txBody>
          <a:bodyPr/>
          <a:lstStyle/>
          <a:p>
            <a:r>
              <a:rPr lang="hu-HU" dirty="0" smtClean="0">
                <a:solidFill>
                  <a:srgbClr val="E48248"/>
                </a:solidFill>
              </a:rPr>
              <a:t>FIZETÉS NÉLKÜLI SZABADSÁG</a:t>
            </a:r>
            <a:endParaRPr lang="hu-HU" dirty="0">
              <a:solidFill>
                <a:srgbClr val="E48248"/>
              </a:solidFill>
            </a:endParaRPr>
          </a:p>
        </p:txBody>
      </p:sp>
      <p:sp>
        <p:nvSpPr>
          <p:cNvPr id="3" name="Tartalom helye 2"/>
          <p:cNvSpPr>
            <a:spLocks noGrp="1"/>
          </p:cNvSpPr>
          <p:nvPr>
            <p:ph idx="1"/>
          </p:nvPr>
        </p:nvSpPr>
        <p:spPr>
          <a:xfrm>
            <a:off x="1106904" y="1326524"/>
            <a:ext cx="10732169" cy="5122402"/>
          </a:xfrm>
        </p:spPr>
        <p:txBody>
          <a:bodyPr>
            <a:normAutofit fontScale="25000" lnSpcReduction="20000"/>
          </a:bodyPr>
          <a:lstStyle/>
          <a:p>
            <a:pPr marL="0" indent="0">
              <a:buNone/>
            </a:pPr>
            <a:endParaRPr lang="hu-HU" b="1" i="1" dirty="0" smtClean="0">
              <a:solidFill>
                <a:schemeClr val="tx1">
                  <a:lumMod val="65000"/>
                  <a:lumOff val="35000"/>
                </a:schemeClr>
              </a:solidFill>
            </a:endParaRPr>
          </a:p>
          <a:p>
            <a:pPr marL="0" indent="0">
              <a:buNone/>
            </a:pPr>
            <a:r>
              <a:rPr lang="hu-HU" sz="6200" b="1" i="1" dirty="0" smtClean="0">
                <a:solidFill>
                  <a:schemeClr val="tx1">
                    <a:lumMod val="65000"/>
                    <a:lumOff val="35000"/>
                  </a:schemeClr>
                </a:solidFill>
              </a:rPr>
              <a:t>A </a:t>
            </a:r>
            <a:r>
              <a:rPr lang="hu-HU" sz="6200" b="1" i="1" dirty="0">
                <a:solidFill>
                  <a:schemeClr val="tx1">
                    <a:lumMod val="65000"/>
                    <a:lumOff val="35000"/>
                  </a:schemeClr>
                </a:solidFill>
              </a:rPr>
              <a:t>fizetés nélküli szabadság kötelező esete:</a:t>
            </a:r>
            <a:endParaRPr lang="hu-HU" sz="6200" dirty="0">
              <a:solidFill>
                <a:schemeClr val="tx1">
                  <a:lumMod val="65000"/>
                  <a:lumOff val="35000"/>
                </a:schemeClr>
              </a:solidFill>
            </a:endParaRPr>
          </a:p>
          <a:p>
            <a:r>
              <a:rPr lang="hu-HU" sz="6200" dirty="0" smtClean="0">
                <a:solidFill>
                  <a:schemeClr val="tx1">
                    <a:lumMod val="65000"/>
                    <a:lumOff val="35000"/>
                  </a:schemeClr>
                </a:solidFill>
              </a:rPr>
              <a:t> A </a:t>
            </a:r>
            <a:r>
              <a:rPr lang="hu-HU" sz="6200" dirty="0">
                <a:solidFill>
                  <a:schemeClr val="tx1">
                    <a:lumMod val="65000"/>
                    <a:lumOff val="35000"/>
                  </a:schemeClr>
                </a:solidFill>
              </a:rPr>
              <a:t>gyerek a három </a:t>
            </a:r>
            <a:r>
              <a:rPr lang="hu-HU" sz="6200" dirty="0" smtClean="0">
                <a:solidFill>
                  <a:schemeClr val="tx1">
                    <a:lumMod val="65000"/>
                    <a:lumOff val="35000"/>
                  </a:schemeClr>
                </a:solidFill>
              </a:rPr>
              <a:t>éves koráig. (gyed, gyes ideje) </a:t>
            </a:r>
            <a:r>
              <a:rPr lang="hu-HU" sz="6200" dirty="0">
                <a:solidFill>
                  <a:schemeClr val="tx1">
                    <a:lumMod val="65000"/>
                    <a:lumOff val="35000"/>
                  </a:schemeClr>
                </a:solidFill>
              </a:rPr>
              <a:t>de ezen felül még jár addig is, míg a gyerek tíz éves nem lesz, és míg a gyest folyósítják. </a:t>
            </a:r>
            <a:r>
              <a:rPr lang="hu-HU" sz="6200" dirty="0" smtClean="0">
                <a:solidFill>
                  <a:schemeClr val="tx1">
                    <a:lumMod val="65000"/>
                    <a:lumOff val="35000"/>
                  </a:schemeClr>
                </a:solidFill>
              </a:rPr>
              <a:t>(tartós beteg gyerek)</a:t>
            </a:r>
          </a:p>
          <a:p>
            <a:r>
              <a:rPr lang="hu-HU" sz="6200" dirty="0" smtClean="0">
                <a:solidFill>
                  <a:schemeClr val="tx1">
                    <a:lumMod val="65000"/>
                    <a:lumOff val="35000"/>
                  </a:schemeClr>
                </a:solidFill>
              </a:rPr>
              <a:t>Szülő ápolása esetén legfeljebb </a:t>
            </a:r>
            <a:r>
              <a:rPr lang="hu-HU" sz="6200" dirty="0">
                <a:solidFill>
                  <a:schemeClr val="tx1">
                    <a:lumMod val="65000"/>
                    <a:lumOff val="35000"/>
                  </a:schemeClr>
                </a:solidFill>
              </a:rPr>
              <a:t>két évig. </a:t>
            </a:r>
            <a:endParaRPr lang="hu-HU" sz="6200" dirty="0" smtClean="0">
              <a:solidFill>
                <a:schemeClr val="tx1">
                  <a:lumMod val="65000"/>
                  <a:lumOff val="35000"/>
                </a:schemeClr>
              </a:solidFill>
            </a:endParaRPr>
          </a:p>
          <a:p>
            <a:r>
              <a:rPr lang="hu-HU" sz="6200" dirty="0">
                <a:solidFill>
                  <a:schemeClr val="tx1">
                    <a:lumMod val="65000"/>
                    <a:lumOff val="35000"/>
                  </a:schemeClr>
                </a:solidFill>
              </a:rPr>
              <a:t>A</a:t>
            </a:r>
            <a:r>
              <a:rPr lang="hu-HU" sz="6200" dirty="0" smtClean="0">
                <a:solidFill>
                  <a:schemeClr val="tx1">
                    <a:lumMod val="65000"/>
                    <a:lumOff val="35000"/>
                  </a:schemeClr>
                </a:solidFill>
              </a:rPr>
              <a:t>z </a:t>
            </a:r>
            <a:r>
              <a:rPr lang="hu-HU" sz="6200" dirty="0">
                <a:solidFill>
                  <a:schemeClr val="tx1">
                    <a:lumMod val="65000"/>
                    <a:lumOff val="35000"/>
                  </a:schemeClr>
                </a:solidFill>
              </a:rPr>
              <a:t>önkéntes katonai szolgálat </a:t>
            </a:r>
            <a:r>
              <a:rPr lang="hu-HU" sz="6200" dirty="0" smtClean="0">
                <a:solidFill>
                  <a:schemeClr val="tx1">
                    <a:lumMod val="65000"/>
                    <a:lumOff val="35000"/>
                  </a:schemeClr>
                </a:solidFill>
              </a:rPr>
              <a:t>idejére.</a:t>
            </a:r>
          </a:p>
          <a:p>
            <a:pPr marL="0" indent="0">
              <a:buNone/>
            </a:pPr>
            <a:endParaRPr lang="hu-HU" sz="6200" dirty="0">
              <a:solidFill>
                <a:schemeClr val="tx1">
                  <a:lumMod val="65000"/>
                  <a:lumOff val="35000"/>
                </a:schemeClr>
              </a:solidFill>
            </a:endParaRPr>
          </a:p>
          <a:p>
            <a:pPr marL="0" indent="0">
              <a:buNone/>
            </a:pPr>
            <a:r>
              <a:rPr lang="hu-HU" sz="6200" b="1" i="1" dirty="0">
                <a:solidFill>
                  <a:schemeClr val="tx1">
                    <a:lumMod val="65000"/>
                    <a:lumOff val="35000"/>
                  </a:schemeClr>
                </a:solidFill>
              </a:rPr>
              <a:t>Fizetés nélküli szabadság munkáltatói mérlegelés alapján</a:t>
            </a:r>
            <a:r>
              <a:rPr lang="hu-HU" sz="6200" b="1" i="1" dirty="0" smtClean="0">
                <a:solidFill>
                  <a:schemeClr val="tx1">
                    <a:lumMod val="65000"/>
                    <a:lumOff val="35000"/>
                  </a:schemeClr>
                </a:solidFill>
              </a:rPr>
              <a:t>:</a:t>
            </a:r>
          </a:p>
          <a:p>
            <a:pPr marL="0" indent="0">
              <a:buNone/>
            </a:pPr>
            <a:r>
              <a:rPr lang="hu-HU" sz="6200" i="1" dirty="0" smtClean="0">
                <a:solidFill>
                  <a:schemeClr val="tx1">
                    <a:lumMod val="65000"/>
                    <a:lumOff val="35000"/>
                  </a:schemeClr>
                </a:solidFill>
              </a:rPr>
              <a:t>Elfogyott a rendes szabadsága a munkavállalónak, és </a:t>
            </a:r>
            <a:r>
              <a:rPr lang="hu-HU" sz="6200" i="1" dirty="0" err="1" smtClean="0">
                <a:solidFill>
                  <a:schemeClr val="tx1">
                    <a:lumMod val="65000"/>
                    <a:lumOff val="35000"/>
                  </a:schemeClr>
                </a:solidFill>
              </a:rPr>
              <a:t>pl</a:t>
            </a:r>
            <a:r>
              <a:rPr lang="hu-HU" sz="6200" i="1" dirty="0" smtClean="0">
                <a:solidFill>
                  <a:schemeClr val="tx1">
                    <a:lumMod val="65000"/>
                    <a:lumOff val="35000"/>
                  </a:schemeClr>
                </a:solidFill>
              </a:rPr>
              <a:t>: külföldre szeretne menni</a:t>
            </a:r>
            <a:r>
              <a:rPr lang="hu-HU" sz="6200" b="1" i="1" dirty="0" smtClean="0">
                <a:solidFill>
                  <a:schemeClr val="tx1">
                    <a:lumMod val="65000"/>
                    <a:lumOff val="35000"/>
                  </a:schemeClr>
                </a:solidFill>
              </a:rPr>
              <a:t>.</a:t>
            </a:r>
            <a:r>
              <a:rPr lang="hu-HU" sz="6200" dirty="0">
                <a:solidFill>
                  <a:schemeClr val="tx1">
                    <a:lumMod val="65000"/>
                    <a:lumOff val="35000"/>
                  </a:schemeClr>
                </a:solidFill>
              </a:rPr>
              <a:t> </a:t>
            </a:r>
            <a:endParaRPr lang="hu-HU" sz="6200" dirty="0" smtClean="0">
              <a:solidFill>
                <a:schemeClr val="tx1">
                  <a:lumMod val="65000"/>
                  <a:lumOff val="35000"/>
                </a:schemeClr>
              </a:solidFill>
            </a:endParaRPr>
          </a:p>
          <a:p>
            <a:pPr marL="0" indent="0">
              <a:buNone/>
            </a:pPr>
            <a:r>
              <a:rPr lang="hu-HU" sz="6200" dirty="0" smtClean="0">
                <a:solidFill>
                  <a:schemeClr val="tx1">
                    <a:lumMod val="65000"/>
                    <a:lumOff val="35000"/>
                  </a:schemeClr>
                </a:solidFill>
              </a:rPr>
              <a:t>Ezt </a:t>
            </a:r>
            <a:r>
              <a:rPr lang="hu-HU" sz="6200" dirty="0">
                <a:solidFill>
                  <a:schemeClr val="tx1">
                    <a:lumMod val="65000"/>
                    <a:lumOff val="35000"/>
                  </a:schemeClr>
                </a:solidFill>
              </a:rPr>
              <a:t>a munkáltató nem köteles engedélyezni és a munkavállaló sem követelheti ki </a:t>
            </a:r>
            <a:r>
              <a:rPr lang="hu-HU" sz="6200" dirty="0" smtClean="0">
                <a:solidFill>
                  <a:schemeClr val="tx1">
                    <a:lumMod val="65000"/>
                    <a:lumOff val="35000"/>
                  </a:schemeClr>
                </a:solidFill>
              </a:rPr>
              <a:t>magának.  A fizetés nélküli szabadságot a munkáltató felé 15 nappal korábban kell bejelenteni a megszűnésre vonatkozó igényt 30 nappal korábban kell közölni a munkáltató felé.</a:t>
            </a:r>
            <a:endParaRPr lang="hu-HU" sz="6200" b="1" i="1" dirty="0" smtClean="0">
              <a:solidFill>
                <a:schemeClr val="tx1">
                  <a:lumMod val="65000"/>
                  <a:lumOff val="35000"/>
                </a:schemeClr>
              </a:solidFill>
            </a:endParaRPr>
          </a:p>
          <a:p>
            <a:pPr marL="0" indent="0">
              <a:buNone/>
            </a:pPr>
            <a:r>
              <a:rPr lang="hu-HU" sz="6200" b="1" i="1" dirty="0" smtClean="0">
                <a:solidFill>
                  <a:schemeClr val="tx1">
                    <a:lumMod val="65000"/>
                    <a:lumOff val="35000"/>
                  </a:schemeClr>
                </a:solidFill>
              </a:rPr>
              <a:t>Ez alatt az idő alatt a munkavállaló biztosítási jogviszonya szünetel, </a:t>
            </a:r>
            <a:r>
              <a:rPr lang="hu-HU" sz="6200" dirty="0" smtClean="0">
                <a:solidFill>
                  <a:schemeClr val="tx1">
                    <a:lumMod val="65000"/>
                    <a:lumOff val="35000"/>
                  </a:schemeClr>
                </a:solidFill>
              </a:rPr>
              <a:t> be kell jelenteni T1041 nyomtatványon a NAV felé.</a:t>
            </a:r>
          </a:p>
          <a:p>
            <a:pPr marL="0" indent="0">
              <a:buNone/>
            </a:pPr>
            <a:r>
              <a:rPr lang="hu-HU" sz="6200" dirty="0">
                <a:solidFill>
                  <a:schemeClr val="tx1">
                    <a:lumMod val="65000"/>
                    <a:lumOff val="35000"/>
                  </a:schemeClr>
                </a:solidFill>
              </a:rPr>
              <a:t>E</a:t>
            </a:r>
            <a:r>
              <a:rPr lang="hu-HU" sz="6200" dirty="0" smtClean="0">
                <a:solidFill>
                  <a:schemeClr val="tx1">
                    <a:lumMod val="65000"/>
                    <a:lumOff val="35000"/>
                  </a:schemeClr>
                </a:solidFill>
              </a:rPr>
              <a:t>rre </a:t>
            </a:r>
            <a:r>
              <a:rPr lang="hu-HU" sz="6200" dirty="0">
                <a:solidFill>
                  <a:schemeClr val="tx1">
                    <a:lumMod val="65000"/>
                    <a:lumOff val="35000"/>
                  </a:schemeClr>
                </a:solidFill>
              </a:rPr>
              <a:t>az időszakra szolgálati időt sem </a:t>
            </a:r>
            <a:r>
              <a:rPr lang="hu-HU" sz="6200" dirty="0" smtClean="0">
                <a:solidFill>
                  <a:schemeClr val="tx1">
                    <a:lumMod val="65000"/>
                    <a:lumOff val="35000"/>
                  </a:schemeClr>
                </a:solidFill>
              </a:rPr>
              <a:t>szerez a munkavállaló, ezért ez időszakra a T1011 nyomtatványon be kell jelentkeznie</a:t>
            </a:r>
          </a:p>
          <a:p>
            <a:pPr marL="0" indent="0">
              <a:buNone/>
            </a:pPr>
            <a:r>
              <a:rPr lang="hu-HU" sz="6200" dirty="0" smtClean="0">
                <a:solidFill>
                  <a:schemeClr val="tx1">
                    <a:lumMod val="65000"/>
                    <a:lumOff val="35000"/>
                  </a:schemeClr>
                </a:solidFill>
              </a:rPr>
              <a:t>a </a:t>
            </a:r>
            <a:r>
              <a:rPr lang="hu-HU" sz="6200" dirty="0" err="1" smtClean="0">
                <a:solidFill>
                  <a:schemeClr val="tx1">
                    <a:lumMod val="65000"/>
                    <a:lumOff val="35000"/>
                  </a:schemeClr>
                </a:solidFill>
              </a:rPr>
              <a:t>NAV-hoz</a:t>
            </a:r>
            <a:r>
              <a:rPr lang="hu-HU" sz="6200" dirty="0" smtClean="0">
                <a:solidFill>
                  <a:schemeClr val="tx1">
                    <a:lumMod val="65000"/>
                    <a:lumOff val="35000"/>
                  </a:schemeClr>
                </a:solidFill>
              </a:rPr>
              <a:t>, egészségügyi szolgáltatásra . 2019 évben ennek összege havi 7500.-Ft/hó, napi 250.-Ft</a:t>
            </a:r>
            <a:endParaRPr lang="hu-HU" sz="6200" dirty="0">
              <a:solidFill>
                <a:schemeClr val="tx1">
                  <a:lumMod val="65000"/>
                  <a:lumOff val="35000"/>
                </a:schemeClr>
              </a:solidFill>
            </a:endParaRPr>
          </a:p>
          <a:p>
            <a:pPr marL="0" indent="0">
              <a:buNone/>
            </a:pPr>
            <a:r>
              <a:rPr lang="hu-HU" sz="6200" dirty="0" smtClean="0">
                <a:solidFill>
                  <a:schemeClr val="tx1">
                    <a:lumMod val="65000"/>
                    <a:lumOff val="35000"/>
                  </a:schemeClr>
                </a:solidFill>
              </a:rPr>
              <a:t>Tekintve</a:t>
            </a:r>
            <a:r>
              <a:rPr lang="hu-HU" sz="6200" dirty="0">
                <a:solidFill>
                  <a:schemeClr val="tx1">
                    <a:lumMod val="65000"/>
                    <a:lumOff val="35000"/>
                  </a:schemeClr>
                </a:solidFill>
              </a:rPr>
              <a:t>, hogy ezen időszak nem számít munkában töltött időnek, ezért ez idő alatt nem </a:t>
            </a:r>
            <a:r>
              <a:rPr lang="hu-HU" sz="6200" dirty="0" smtClean="0">
                <a:solidFill>
                  <a:schemeClr val="tx1">
                    <a:lumMod val="65000"/>
                    <a:lumOff val="35000"/>
                  </a:schemeClr>
                </a:solidFill>
              </a:rPr>
              <a:t> jogosult a munkavállaló </a:t>
            </a:r>
            <a:r>
              <a:rPr lang="hu-HU" sz="6200" dirty="0">
                <a:solidFill>
                  <a:schemeClr val="tx1">
                    <a:lumMod val="65000"/>
                    <a:lumOff val="35000"/>
                  </a:schemeClr>
                </a:solidFill>
              </a:rPr>
              <a:t>szabadságra sem, valamint a végkielégítés számításába sem </a:t>
            </a:r>
            <a:r>
              <a:rPr lang="hu-HU" sz="6200" dirty="0" smtClean="0">
                <a:solidFill>
                  <a:schemeClr val="tx1">
                    <a:lumMod val="65000"/>
                    <a:lumOff val="35000"/>
                  </a:schemeClr>
                </a:solidFill>
              </a:rPr>
              <a:t>vesszük </a:t>
            </a:r>
            <a:r>
              <a:rPr lang="hu-HU" sz="6200" dirty="0">
                <a:solidFill>
                  <a:schemeClr val="tx1">
                    <a:lumMod val="65000"/>
                    <a:lumOff val="35000"/>
                  </a:schemeClr>
                </a:solidFill>
              </a:rPr>
              <a:t>figyelembe. </a:t>
            </a:r>
          </a:p>
          <a:p>
            <a:pPr marL="0" indent="0">
              <a:buNone/>
            </a:pPr>
            <a:endParaRPr lang="hu-HU" sz="6200" b="1" i="1" dirty="0" smtClean="0">
              <a:solidFill>
                <a:schemeClr val="tx1">
                  <a:lumMod val="65000"/>
                  <a:lumOff val="35000"/>
                </a:schemeClr>
              </a:solidFill>
            </a:endParaRPr>
          </a:p>
          <a:p>
            <a:pPr marL="0" indent="0">
              <a:buNone/>
            </a:pPr>
            <a:r>
              <a:rPr lang="hu-HU" sz="6200" dirty="0" smtClean="0">
                <a:solidFill>
                  <a:schemeClr val="tx1">
                    <a:lumMod val="65000"/>
                    <a:lumOff val="35000"/>
                  </a:schemeClr>
                </a:solidFill>
              </a:rPr>
              <a:t>. </a:t>
            </a:r>
            <a:endParaRPr lang="hu-HU" sz="6200" dirty="0">
              <a:solidFill>
                <a:schemeClr val="tx1">
                  <a:lumMod val="65000"/>
                  <a:lumOff val="35000"/>
                </a:schemeClr>
              </a:solidFill>
            </a:endParaRPr>
          </a:p>
        </p:txBody>
      </p:sp>
    </p:spTree>
    <p:extLst>
      <p:ext uri="{BB962C8B-B14F-4D97-AF65-F5344CB8AC3E}">
        <p14:creationId xmlns:p14="http://schemas.microsoft.com/office/powerpoint/2010/main" val="121290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60608"/>
            <a:ext cx="9601200" cy="631065"/>
          </a:xfrm>
        </p:spPr>
        <p:txBody>
          <a:bodyPr>
            <a:normAutofit fontScale="90000"/>
          </a:bodyPr>
          <a:lstStyle/>
          <a:p>
            <a:pPr algn="ctr"/>
            <a:r>
              <a:rPr lang="hu-HU" dirty="0" smtClean="0">
                <a:solidFill>
                  <a:srgbClr val="E48248"/>
                </a:solidFill>
              </a:rPr>
              <a:t>„RENDKÍVÜLI” ESETEKRE JÁRÓ  SZABADSÁG</a:t>
            </a:r>
            <a:endParaRPr lang="hu-HU" dirty="0">
              <a:solidFill>
                <a:srgbClr val="E48248"/>
              </a:solidFill>
            </a:endParaRPr>
          </a:p>
        </p:txBody>
      </p:sp>
      <p:sp>
        <p:nvSpPr>
          <p:cNvPr id="3" name="Tartalom helye 2"/>
          <p:cNvSpPr>
            <a:spLocks noGrp="1"/>
          </p:cNvSpPr>
          <p:nvPr>
            <p:ph idx="1"/>
          </p:nvPr>
        </p:nvSpPr>
        <p:spPr>
          <a:xfrm>
            <a:off x="1083493" y="1591759"/>
            <a:ext cx="10539663" cy="5064955"/>
          </a:xfrm>
        </p:spPr>
        <p:txBody>
          <a:bodyPr/>
          <a:lstStyle/>
          <a:p>
            <a:pPr marL="0" indent="0">
              <a:buNone/>
            </a:pPr>
            <a:r>
              <a:rPr lang="hu-HU" b="1" dirty="0" smtClean="0">
                <a:solidFill>
                  <a:schemeClr val="tx1">
                    <a:lumMod val="65000"/>
                    <a:lumOff val="35000"/>
                  </a:schemeClr>
                </a:solidFill>
              </a:rPr>
              <a:t>Egy betegség, vagy temetés előre nem látható, ezért a munkavállaló ilyen helyzetekben csak pár nappal előtte vagy aznap tudja bejelenteni távolmaradását a munkahelyétől.</a:t>
            </a:r>
          </a:p>
          <a:p>
            <a:pPr marL="0" indent="0">
              <a:buNone/>
            </a:pPr>
            <a:endParaRPr lang="hu-HU" b="1" dirty="0" smtClean="0">
              <a:solidFill>
                <a:schemeClr val="tx1">
                  <a:lumMod val="65000"/>
                  <a:lumOff val="35000"/>
                </a:schemeClr>
              </a:solidFill>
            </a:endParaRPr>
          </a:p>
          <a:p>
            <a:pPr lvl="0"/>
            <a:r>
              <a:rPr lang="hu-HU" dirty="0" smtClean="0">
                <a:solidFill>
                  <a:schemeClr val="tx1">
                    <a:lumMod val="65000"/>
                    <a:lumOff val="35000"/>
                  </a:schemeClr>
                </a:solidFill>
              </a:rPr>
              <a:t>Betegszabadság</a:t>
            </a:r>
            <a:endParaRPr lang="hu-HU" dirty="0">
              <a:solidFill>
                <a:schemeClr val="tx1">
                  <a:lumMod val="65000"/>
                  <a:lumOff val="35000"/>
                </a:schemeClr>
              </a:solidFill>
            </a:endParaRPr>
          </a:p>
          <a:p>
            <a:pPr lvl="0"/>
            <a:r>
              <a:rPr lang="hu-HU" dirty="0">
                <a:solidFill>
                  <a:schemeClr val="tx1">
                    <a:lumMod val="65000"/>
                    <a:lumOff val="35000"/>
                  </a:schemeClr>
                </a:solidFill>
              </a:rPr>
              <a:t>Temetési szabadság</a:t>
            </a:r>
          </a:p>
          <a:p>
            <a:pPr lvl="0"/>
            <a:r>
              <a:rPr lang="hu-HU" dirty="0">
                <a:solidFill>
                  <a:schemeClr val="tx1">
                    <a:lumMod val="65000"/>
                    <a:lumOff val="35000"/>
                  </a:schemeClr>
                </a:solidFill>
              </a:rPr>
              <a:t>CSED</a:t>
            </a:r>
          </a:p>
          <a:p>
            <a:r>
              <a:rPr lang="hu-HU" dirty="0">
                <a:solidFill>
                  <a:schemeClr val="tx1">
                    <a:lumMod val="65000"/>
                    <a:lumOff val="35000"/>
                  </a:schemeClr>
                </a:solidFill>
              </a:rPr>
              <a:t>Tanulmányi </a:t>
            </a:r>
            <a:r>
              <a:rPr lang="hu-HU" dirty="0" smtClean="0">
                <a:solidFill>
                  <a:schemeClr val="tx1">
                    <a:lumMod val="65000"/>
                    <a:lumOff val="35000"/>
                  </a:schemeClr>
                </a:solidFill>
              </a:rPr>
              <a:t>szabadság</a:t>
            </a:r>
          </a:p>
          <a:p>
            <a:pPr marL="0" indent="0">
              <a:buNone/>
            </a:pPr>
            <a:r>
              <a:rPr lang="hu-HU" b="1" dirty="0">
                <a:solidFill>
                  <a:schemeClr val="tx1">
                    <a:lumMod val="65000"/>
                    <a:lumOff val="35000"/>
                  </a:schemeClr>
                </a:solidFill>
              </a:rPr>
              <a:t>Betegszabadságot</a:t>
            </a:r>
            <a:r>
              <a:rPr lang="hu-HU" dirty="0">
                <a:solidFill>
                  <a:schemeClr val="tx1">
                    <a:lumMod val="65000"/>
                    <a:lumOff val="35000"/>
                  </a:schemeClr>
                </a:solidFill>
              </a:rPr>
              <a:t> akkor vehet igénybe a munkavállaló, ha egészségi állapota miatt nincs munkaképes állapotban. Évente tizenöt nap betegszabadság jár, ha pedig a munkaviszony csak bizonyos számú hónapban áll fenn, akkor a betegszabadságok száma időarányosan változik ennek függvényében. A betegszabadság ideje alatt a távolléti dj hetven százalékát adja ki a munkáltató továbbra is, ebben nem történt jogszabály módosítás.</a:t>
            </a:r>
          </a:p>
          <a:p>
            <a:pPr marL="0" indent="0">
              <a:buNone/>
            </a:pPr>
            <a:endParaRPr lang="hu-HU" dirty="0">
              <a:solidFill>
                <a:schemeClr val="tx1">
                  <a:lumMod val="65000"/>
                  <a:lumOff val="35000"/>
                </a:schemeClr>
              </a:solidFill>
            </a:endParaRPr>
          </a:p>
        </p:txBody>
      </p:sp>
    </p:spTree>
    <p:extLst>
      <p:ext uri="{BB962C8B-B14F-4D97-AF65-F5344CB8AC3E}">
        <p14:creationId xmlns:p14="http://schemas.microsoft.com/office/powerpoint/2010/main" val="2745509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71600" y="216567"/>
            <a:ext cx="10455442" cy="6316579"/>
          </a:xfrm>
        </p:spPr>
        <p:txBody>
          <a:bodyPr>
            <a:normAutofit lnSpcReduction="10000"/>
          </a:bodyPr>
          <a:lstStyle/>
          <a:p>
            <a:pPr marL="0" indent="0">
              <a:buNone/>
            </a:pPr>
            <a:r>
              <a:rPr lang="hu-HU" b="1" dirty="0">
                <a:solidFill>
                  <a:schemeClr val="tx1">
                    <a:lumMod val="65000"/>
                    <a:lumOff val="35000"/>
                  </a:schemeClr>
                </a:solidFill>
              </a:rPr>
              <a:t>Temetési szabadság</a:t>
            </a:r>
            <a:r>
              <a:rPr lang="hu-HU" dirty="0">
                <a:solidFill>
                  <a:schemeClr val="tx1">
                    <a:lumMod val="65000"/>
                    <a:lumOff val="35000"/>
                  </a:schemeClr>
                </a:solidFill>
              </a:rPr>
              <a:t> jogcímen két nap vehető igénybe közeli hozzátartozó halálakor. </a:t>
            </a:r>
          </a:p>
          <a:p>
            <a:pPr lvl="0"/>
            <a:r>
              <a:rPr lang="hu-HU" dirty="0" smtClean="0">
                <a:solidFill>
                  <a:schemeClr val="tx1">
                    <a:lumMod val="65000"/>
                    <a:lumOff val="35000"/>
                  </a:schemeClr>
                </a:solidFill>
              </a:rPr>
              <a:t>Házastárs</a:t>
            </a:r>
          </a:p>
          <a:p>
            <a:pPr lvl="0"/>
            <a:r>
              <a:rPr lang="hu-HU" dirty="0" smtClean="0">
                <a:solidFill>
                  <a:schemeClr val="tx1">
                    <a:lumMod val="65000"/>
                    <a:lumOff val="35000"/>
                  </a:schemeClr>
                </a:solidFill>
              </a:rPr>
              <a:t>Egyenes </a:t>
            </a:r>
            <a:r>
              <a:rPr lang="hu-HU" dirty="0">
                <a:solidFill>
                  <a:schemeClr val="tx1">
                    <a:lumMod val="65000"/>
                    <a:lumOff val="35000"/>
                  </a:schemeClr>
                </a:solidFill>
              </a:rPr>
              <a:t>ágbeli rokon</a:t>
            </a:r>
          </a:p>
          <a:p>
            <a:pPr lvl="0"/>
            <a:r>
              <a:rPr lang="hu-HU" dirty="0">
                <a:solidFill>
                  <a:schemeClr val="tx1">
                    <a:lumMod val="65000"/>
                    <a:lumOff val="35000"/>
                  </a:schemeClr>
                </a:solidFill>
              </a:rPr>
              <a:t>Házastárs egyenes ágbeli rokona</a:t>
            </a:r>
          </a:p>
          <a:p>
            <a:pPr lvl="0"/>
            <a:r>
              <a:rPr lang="hu-HU" dirty="0">
                <a:solidFill>
                  <a:schemeClr val="tx1">
                    <a:lumMod val="65000"/>
                    <a:lumOff val="35000"/>
                  </a:schemeClr>
                </a:solidFill>
              </a:rPr>
              <a:t>Örökbe fogadott</a:t>
            </a:r>
          </a:p>
          <a:p>
            <a:pPr lvl="0"/>
            <a:r>
              <a:rPr lang="hu-HU" dirty="0">
                <a:solidFill>
                  <a:schemeClr val="tx1">
                    <a:lumMod val="65000"/>
                    <a:lumOff val="35000"/>
                  </a:schemeClr>
                </a:solidFill>
              </a:rPr>
              <a:t>Mostoha és nevelt gyermek</a:t>
            </a:r>
          </a:p>
          <a:p>
            <a:pPr lvl="0"/>
            <a:r>
              <a:rPr lang="hu-HU" dirty="0">
                <a:solidFill>
                  <a:schemeClr val="tx1">
                    <a:lumMod val="65000"/>
                    <a:lumOff val="35000"/>
                  </a:schemeClr>
                </a:solidFill>
              </a:rPr>
              <a:t>Örökbe fogadó</a:t>
            </a:r>
          </a:p>
          <a:p>
            <a:pPr lvl="0"/>
            <a:r>
              <a:rPr lang="hu-HU" dirty="0">
                <a:solidFill>
                  <a:schemeClr val="tx1">
                    <a:lumMod val="65000"/>
                    <a:lumOff val="35000"/>
                  </a:schemeClr>
                </a:solidFill>
              </a:rPr>
              <a:t>Mostoha és nevelőszülő</a:t>
            </a:r>
          </a:p>
          <a:p>
            <a:pPr lvl="0"/>
            <a:r>
              <a:rPr lang="hu-HU" dirty="0">
                <a:solidFill>
                  <a:schemeClr val="tx1">
                    <a:lumMod val="65000"/>
                    <a:lumOff val="35000"/>
                  </a:schemeClr>
                </a:solidFill>
              </a:rPr>
              <a:t>Testvér</a:t>
            </a:r>
          </a:p>
          <a:p>
            <a:pPr lvl="0"/>
            <a:r>
              <a:rPr lang="hu-HU" dirty="0" smtClean="0">
                <a:solidFill>
                  <a:schemeClr val="tx1">
                    <a:lumMod val="65000"/>
                    <a:lumOff val="35000"/>
                  </a:schemeClr>
                </a:solidFill>
              </a:rPr>
              <a:t>Élettárs</a:t>
            </a:r>
          </a:p>
          <a:p>
            <a:pPr marL="0" lvl="0" indent="0">
              <a:buNone/>
            </a:pPr>
            <a:endParaRPr lang="hu-HU" dirty="0">
              <a:solidFill>
                <a:schemeClr val="tx1">
                  <a:lumMod val="65000"/>
                  <a:lumOff val="35000"/>
                </a:schemeClr>
              </a:solidFill>
            </a:endParaRPr>
          </a:p>
          <a:p>
            <a:pPr marL="0" indent="0">
              <a:buNone/>
            </a:pPr>
            <a:r>
              <a:rPr lang="hu-HU" b="1" dirty="0">
                <a:solidFill>
                  <a:schemeClr val="tx1">
                    <a:lumMod val="65000"/>
                    <a:lumOff val="35000"/>
                  </a:schemeClr>
                </a:solidFill>
              </a:rPr>
              <a:t>TGYÁS, vagyis szülési szabadság</a:t>
            </a:r>
            <a:r>
              <a:rPr lang="hu-HU" dirty="0">
                <a:solidFill>
                  <a:schemeClr val="tx1">
                    <a:lumMod val="65000"/>
                    <a:lumOff val="35000"/>
                  </a:schemeClr>
                </a:solidFill>
              </a:rPr>
              <a:t> illeti meg a várandós nőket, mely összesen huszonnégy </a:t>
            </a:r>
            <a:r>
              <a:rPr lang="hu-HU" dirty="0" smtClean="0">
                <a:solidFill>
                  <a:schemeClr val="tx1">
                    <a:lumMod val="65000"/>
                    <a:lumOff val="35000"/>
                  </a:schemeClr>
                </a:solidFill>
              </a:rPr>
              <a:t>hét és </a:t>
            </a:r>
            <a:r>
              <a:rPr lang="hu-HU" dirty="0">
                <a:solidFill>
                  <a:schemeClr val="tx1">
                    <a:lumMod val="65000"/>
                    <a:lumOff val="35000"/>
                  </a:schemeClr>
                </a:solidFill>
              </a:rPr>
              <a:t>ebből </a:t>
            </a:r>
            <a:r>
              <a:rPr lang="hu-HU" dirty="0" smtClean="0">
                <a:solidFill>
                  <a:schemeClr val="tx1">
                    <a:lumMod val="65000"/>
                    <a:lumOff val="35000"/>
                  </a:schemeClr>
                </a:solidFill>
              </a:rPr>
              <a:t>négy hetet </a:t>
            </a:r>
            <a:r>
              <a:rPr lang="hu-HU" dirty="0">
                <a:solidFill>
                  <a:schemeClr val="tx1">
                    <a:lumMod val="65000"/>
                    <a:lumOff val="35000"/>
                  </a:schemeClr>
                </a:solidFill>
              </a:rPr>
              <a:t>a szülés várható időpontja előtt </a:t>
            </a:r>
            <a:r>
              <a:rPr lang="hu-HU" dirty="0" smtClean="0">
                <a:solidFill>
                  <a:schemeClr val="tx1">
                    <a:lumMod val="65000"/>
                    <a:lumOff val="35000"/>
                  </a:schemeClr>
                </a:solidFill>
              </a:rPr>
              <a:t>lehet kiadni. </a:t>
            </a:r>
            <a:r>
              <a:rPr lang="hu-HU" dirty="0">
                <a:solidFill>
                  <a:schemeClr val="tx1">
                    <a:lumMod val="65000"/>
                    <a:lumOff val="35000"/>
                  </a:schemeClr>
                </a:solidFill>
              </a:rPr>
              <a:t>Erre az időszakra a terhességi-gyermekágyi </a:t>
            </a:r>
            <a:r>
              <a:rPr lang="hu-HU" dirty="0" smtClean="0">
                <a:solidFill>
                  <a:schemeClr val="tx1">
                    <a:lumMod val="65000"/>
                    <a:lumOff val="35000"/>
                  </a:schemeClr>
                </a:solidFill>
              </a:rPr>
              <a:t>segély (</a:t>
            </a:r>
            <a:r>
              <a:rPr lang="hu-HU" dirty="0" err="1" smtClean="0">
                <a:solidFill>
                  <a:schemeClr val="tx1">
                    <a:lumMod val="65000"/>
                    <a:lumOff val="35000"/>
                  </a:schemeClr>
                </a:solidFill>
              </a:rPr>
              <a:t>csed</a:t>
            </a:r>
            <a:r>
              <a:rPr lang="hu-HU" dirty="0" smtClean="0">
                <a:solidFill>
                  <a:schemeClr val="tx1">
                    <a:lumMod val="65000"/>
                    <a:lumOff val="35000"/>
                  </a:schemeClr>
                </a:solidFill>
              </a:rPr>
              <a:t>)  </a:t>
            </a:r>
            <a:r>
              <a:rPr lang="hu-HU" dirty="0">
                <a:solidFill>
                  <a:schemeClr val="tx1">
                    <a:lumMod val="65000"/>
                    <a:lumOff val="35000"/>
                  </a:schemeClr>
                </a:solidFill>
              </a:rPr>
              <a:t>jár, sőt, rendes szabadság is, melyet akkor vehet majd ki a </a:t>
            </a:r>
            <a:r>
              <a:rPr lang="hu-HU" dirty="0" smtClean="0">
                <a:solidFill>
                  <a:schemeClr val="tx1">
                    <a:lumMod val="65000"/>
                    <a:lumOff val="35000"/>
                  </a:schemeClr>
                </a:solidFill>
              </a:rPr>
              <a:t>kismama, </a:t>
            </a:r>
            <a:r>
              <a:rPr lang="hu-HU" dirty="0">
                <a:solidFill>
                  <a:schemeClr val="tx1">
                    <a:lumMod val="65000"/>
                    <a:lumOff val="35000"/>
                  </a:schemeClr>
                </a:solidFill>
              </a:rPr>
              <a:t>amikor ismét munkába áll.</a:t>
            </a:r>
          </a:p>
          <a:p>
            <a:pPr marL="0" indent="0">
              <a:buNone/>
            </a:pPr>
            <a:endParaRPr lang="hu-HU" dirty="0">
              <a:solidFill>
                <a:schemeClr val="tx1">
                  <a:lumMod val="65000"/>
                  <a:lumOff val="35000"/>
                </a:schemeClr>
              </a:solidFill>
            </a:endParaRPr>
          </a:p>
        </p:txBody>
      </p:sp>
    </p:spTree>
    <p:extLst>
      <p:ext uri="{BB962C8B-B14F-4D97-AF65-F5344CB8AC3E}">
        <p14:creationId xmlns:p14="http://schemas.microsoft.com/office/powerpoint/2010/main" val="2190099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405714"/>
            <a:ext cx="9601200" cy="730876"/>
          </a:xfrm>
        </p:spPr>
        <p:txBody>
          <a:bodyPr/>
          <a:lstStyle/>
          <a:p>
            <a:r>
              <a:rPr lang="hu-HU" dirty="0" smtClean="0">
                <a:solidFill>
                  <a:srgbClr val="E48248"/>
                </a:solidFill>
              </a:rPr>
              <a:t>KEDVEZMÉNYEK IGÉNYBE VÉTELE</a:t>
            </a:r>
            <a:endParaRPr lang="hu-HU" dirty="0">
              <a:solidFill>
                <a:srgbClr val="E48248"/>
              </a:solidFill>
            </a:endParaRPr>
          </a:p>
        </p:txBody>
      </p:sp>
      <p:sp>
        <p:nvSpPr>
          <p:cNvPr id="3" name="Tartalom helye 2"/>
          <p:cNvSpPr>
            <a:spLocks noGrp="1"/>
          </p:cNvSpPr>
          <p:nvPr>
            <p:ph idx="1"/>
          </p:nvPr>
        </p:nvSpPr>
        <p:spPr>
          <a:xfrm>
            <a:off x="1371600" y="1596980"/>
            <a:ext cx="9601200" cy="4803820"/>
          </a:xfrm>
        </p:spPr>
        <p:txBody>
          <a:bodyPr>
            <a:normAutofit fontScale="62500" lnSpcReduction="20000"/>
          </a:bodyPr>
          <a:lstStyle/>
          <a:p>
            <a:pPr>
              <a:buFont typeface="Wingdings" panose="05000000000000000000" pitchFamily="2" charset="2"/>
              <a:buChar char="§"/>
            </a:pPr>
            <a:r>
              <a:rPr lang="hu-HU" sz="3600" dirty="0" smtClean="0">
                <a:solidFill>
                  <a:schemeClr val="tx1">
                    <a:lumMod val="65000"/>
                    <a:lumOff val="35000"/>
                  </a:schemeClr>
                </a:solidFill>
              </a:rPr>
              <a:t>Családi kedvezmény</a:t>
            </a:r>
          </a:p>
          <a:p>
            <a:pPr>
              <a:buFont typeface="Wingdings" panose="05000000000000000000" pitchFamily="2" charset="2"/>
              <a:buChar char="§"/>
            </a:pPr>
            <a:r>
              <a:rPr lang="hu-HU" sz="3600" dirty="0" smtClean="0">
                <a:solidFill>
                  <a:schemeClr val="tx1">
                    <a:lumMod val="65000"/>
                    <a:lumOff val="35000"/>
                  </a:schemeClr>
                </a:solidFill>
              </a:rPr>
              <a:t>Súlyos fogyatékos kedvezmény</a:t>
            </a:r>
          </a:p>
          <a:p>
            <a:pPr>
              <a:buFont typeface="Wingdings" panose="05000000000000000000" pitchFamily="2" charset="2"/>
              <a:buChar char="§"/>
            </a:pPr>
            <a:r>
              <a:rPr lang="hu-HU" sz="3600" dirty="0" smtClean="0">
                <a:solidFill>
                  <a:schemeClr val="tx1">
                    <a:lumMod val="65000"/>
                    <a:lumOff val="35000"/>
                  </a:schemeClr>
                </a:solidFill>
              </a:rPr>
              <a:t>Első házasok kedvezménye</a:t>
            </a:r>
          </a:p>
          <a:p>
            <a:r>
              <a:rPr lang="hu-HU" sz="3600" b="1" dirty="0">
                <a:solidFill>
                  <a:schemeClr val="tx1">
                    <a:lumMod val="65000"/>
                    <a:lumOff val="35000"/>
                  </a:schemeClr>
                </a:solidFill>
              </a:rPr>
              <a:t>Adóelőleg nyilatkozat megtétele: </a:t>
            </a:r>
            <a:endParaRPr lang="hu-HU" sz="3600" dirty="0">
              <a:solidFill>
                <a:schemeClr val="tx1">
                  <a:lumMod val="65000"/>
                  <a:lumOff val="35000"/>
                </a:schemeClr>
              </a:solidFill>
            </a:endParaRPr>
          </a:p>
          <a:p>
            <a:pPr marL="0" indent="0">
              <a:buNone/>
            </a:pPr>
            <a:r>
              <a:rPr lang="hu-HU" sz="3600" dirty="0" smtClean="0">
                <a:solidFill>
                  <a:schemeClr val="tx1">
                    <a:lumMod val="65000"/>
                    <a:lumOff val="35000"/>
                  </a:schemeClr>
                </a:solidFill>
              </a:rPr>
              <a:t>2019-től </a:t>
            </a:r>
            <a:r>
              <a:rPr lang="hu-HU" sz="3600" dirty="0">
                <a:solidFill>
                  <a:schemeClr val="tx1">
                    <a:lumMod val="65000"/>
                    <a:lumOff val="35000"/>
                  </a:schemeClr>
                </a:solidFill>
              </a:rPr>
              <a:t>az ügyfélkapuval rendelkező magánszemélyeknek lehetőségük lesz arra, hogy elektronikus úton tegyék meg adóelőleg-nyilatkozatukat a családi és személyi kedvezményekről. A nyilatkozatot az adóhatóság felé kell megtenni, majd az adóhatóság azt a kifizető részére szintén elektronikusan továbbítja. Abban az esetben, ha a magánszemély elektronikusan és írásban is tett ilyen nyilatkozatot, akkor a kifizetőnek az írásos nyilatkozatot kell figyelembe vennie az adóelőleg megállapítása során</a:t>
            </a:r>
            <a:r>
              <a:rPr lang="hu-HU" sz="3600" dirty="0" smtClean="0">
                <a:solidFill>
                  <a:schemeClr val="tx1">
                    <a:lumMod val="65000"/>
                    <a:lumOff val="35000"/>
                  </a:schemeClr>
                </a:solidFill>
              </a:rPr>
              <a:t>.</a:t>
            </a:r>
          </a:p>
          <a:p>
            <a:pPr marL="0" indent="0">
              <a:buNone/>
            </a:pPr>
            <a:r>
              <a:rPr lang="hu-HU" sz="2400" dirty="0">
                <a:solidFill>
                  <a:schemeClr val="tx1">
                    <a:lumMod val="65000"/>
                    <a:lumOff val="35000"/>
                  </a:schemeClr>
                </a:solidFill>
              </a:rPr>
              <a:t>A</a:t>
            </a:r>
            <a:r>
              <a:rPr lang="hu-HU" sz="2400" dirty="0" smtClean="0">
                <a:solidFill>
                  <a:schemeClr val="tx1">
                    <a:lumMod val="65000"/>
                    <a:lumOff val="35000"/>
                  </a:schemeClr>
                </a:solidFill>
              </a:rPr>
              <a:t>z </a:t>
            </a:r>
            <a:r>
              <a:rPr lang="hu-HU" sz="2400" dirty="0">
                <a:solidFill>
                  <a:schemeClr val="tx1">
                    <a:lumMod val="65000"/>
                    <a:lumOff val="35000"/>
                  </a:schemeClr>
                </a:solidFill>
              </a:rPr>
              <a:t>alábbi programot mely segítségével gyorsan ki lehet tölteni a 2019-es adóelőleg-nyilatkozatokat</a:t>
            </a:r>
            <a:r>
              <a:rPr lang="hu-HU" sz="2400" dirty="0" smtClean="0">
                <a:solidFill>
                  <a:schemeClr val="tx1">
                    <a:lumMod val="65000"/>
                    <a:lumOff val="35000"/>
                  </a:schemeClr>
                </a:solidFill>
              </a:rPr>
              <a:t>.   </a:t>
            </a:r>
            <a:r>
              <a:rPr lang="hu-HU" sz="2400" u="sng" dirty="0" smtClean="0">
                <a:solidFill>
                  <a:srgbClr val="E48248"/>
                </a:solidFill>
                <a:hlinkClick r:id="rId2"/>
              </a:rPr>
              <a:t>http</a:t>
            </a:r>
            <a:r>
              <a:rPr lang="hu-HU" sz="2400" u="sng" dirty="0">
                <a:solidFill>
                  <a:srgbClr val="E48248"/>
                </a:solidFill>
                <a:hlinkClick r:id="rId2"/>
              </a:rPr>
              <a:t>://</a:t>
            </a:r>
            <a:r>
              <a:rPr lang="hu-HU" sz="2400" u="sng" dirty="0" smtClean="0">
                <a:solidFill>
                  <a:srgbClr val="E48248"/>
                </a:solidFill>
                <a:hlinkClick r:id="rId2"/>
              </a:rPr>
              <a:t>www.nav.gov.hu/anya</a:t>
            </a:r>
            <a:endParaRPr lang="hu-HU" sz="2400" u="sng" dirty="0" smtClean="0">
              <a:solidFill>
                <a:srgbClr val="E48248"/>
              </a:solidFill>
            </a:endParaRPr>
          </a:p>
          <a:p>
            <a:pPr marL="0" indent="0">
              <a:buNone/>
            </a:pPr>
            <a:endParaRPr lang="hu-HU" sz="2400" dirty="0">
              <a:solidFill>
                <a:schemeClr val="tx1">
                  <a:lumMod val="65000"/>
                  <a:lumOff val="35000"/>
                </a:schemeClr>
              </a:solidFill>
            </a:endParaRPr>
          </a:p>
          <a:p>
            <a:pPr marL="0" indent="0">
              <a:buNone/>
            </a:pPr>
            <a:endParaRPr lang="hu-HU" sz="3600" dirty="0">
              <a:solidFill>
                <a:schemeClr val="tx1">
                  <a:lumMod val="65000"/>
                  <a:lumOff val="35000"/>
                </a:schemeClr>
              </a:solidFill>
            </a:endParaRPr>
          </a:p>
        </p:txBody>
      </p:sp>
    </p:spTree>
    <p:extLst>
      <p:ext uri="{BB962C8B-B14F-4D97-AF65-F5344CB8AC3E}">
        <p14:creationId xmlns:p14="http://schemas.microsoft.com/office/powerpoint/2010/main" val="288049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21276"/>
            <a:ext cx="9601200" cy="661737"/>
          </a:xfrm>
        </p:spPr>
        <p:txBody>
          <a:bodyPr>
            <a:normAutofit fontScale="90000"/>
          </a:bodyPr>
          <a:lstStyle/>
          <a:p>
            <a:r>
              <a:rPr lang="hu-HU" dirty="0" smtClean="0">
                <a:solidFill>
                  <a:srgbClr val="E48248"/>
                </a:solidFill>
              </a:rPr>
              <a:t> CSALÁDI KEDVEZMÉNY</a:t>
            </a:r>
            <a:endParaRPr lang="hu-HU" dirty="0">
              <a:solidFill>
                <a:srgbClr val="E48248"/>
              </a:solidFill>
            </a:endParaRPr>
          </a:p>
        </p:txBody>
      </p:sp>
      <p:sp>
        <p:nvSpPr>
          <p:cNvPr id="6" name="Tartalom helye 5"/>
          <p:cNvSpPr>
            <a:spLocks noGrp="1"/>
          </p:cNvSpPr>
          <p:nvPr>
            <p:ph idx="1"/>
          </p:nvPr>
        </p:nvSpPr>
        <p:spPr>
          <a:xfrm>
            <a:off x="1371600" y="1722901"/>
            <a:ext cx="9601200" cy="4844716"/>
          </a:xfrm>
        </p:spPr>
        <p:txBody>
          <a:bodyPr>
            <a:normAutofit/>
          </a:bodyPr>
          <a:lstStyle/>
          <a:p>
            <a:pPr marL="0" indent="0">
              <a:buNone/>
            </a:pPr>
            <a:r>
              <a:rPr lang="hu-HU" b="1" dirty="0">
                <a:solidFill>
                  <a:schemeClr val="tx1">
                    <a:lumMod val="65000"/>
                    <a:lumOff val="35000"/>
                  </a:schemeClr>
                </a:solidFill>
              </a:rPr>
              <a:t>A családi adókedvezmény 2019-ben</a:t>
            </a:r>
          </a:p>
          <a:p>
            <a:r>
              <a:rPr lang="hu-HU" dirty="0">
                <a:solidFill>
                  <a:schemeClr val="tx1">
                    <a:lumMod val="65000"/>
                    <a:lumOff val="35000"/>
                  </a:schemeClr>
                </a:solidFill>
              </a:rPr>
              <a:t>1 gyermek esetén havonta 66 670 forint </a:t>
            </a:r>
            <a:r>
              <a:rPr lang="hu-HU" dirty="0" smtClean="0">
                <a:solidFill>
                  <a:schemeClr val="tx1">
                    <a:lumMod val="65000"/>
                    <a:lumOff val="35000"/>
                  </a:schemeClr>
                </a:solidFill>
              </a:rPr>
              <a:t>adóalap-kedvezményt </a:t>
            </a:r>
          </a:p>
          <a:p>
            <a:pPr marL="0" indent="0">
              <a:buNone/>
            </a:pPr>
            <a:r>
              <a:rPr lang="hu-HU" dirty="0" smtClean="0">
                <a:solidFill>
                  <a:schemeClr val="tx1">
                    <a:lumMod val="65000"/>
                    <a:lumOff val="35000"/>
                  </a:schemeClr>
                </a:solidFill>
              </a:rPr>
              <a:t>          nettóban </a:t>
            </a:r>
            <a:r>
              <a:rPr lang="hu-HU" b="1" dirty="0" smtClean="0">
                <a:solidFill>
                  <a:schemeClr val="tx1">
                    <a:lumMod val="65000"/>
                    <a:lumOff val="35000"/>
                  </a:schemeClr>
                </a:solidFill>
              </a:rPr>
              <a:t>10 000</a:t>
            </a:r>
            <a:r>
              <a:rPr lang="hu-HU" dirty="0" smtClean="0">
                <a:solidFill>
                  <a:schemeClr val="tx1">
                    <a:lumMod val="65000"/>
                    <a:lumOff val="35000"/>
                  </a:schemeClr>
                </a:solidFill>
              </a:rPr>
              <a:t>.-Ft </a:t>
            </a:r>
            <a:r>
              <a:rPr lang="hu-HU" dirty="0">
                <a:solidFill>
                  <a:schemeClr val="tx1">
                    <a:lumMod val="65000"/>
                    <a:lumOff val="35000"/>
                  </a:schemeClr>
                </a:solidFill>
              </a:rPr>
              <a:t>gyermekenként és havonta</a:t>
            </a:r>
            <a:endParaRPr lang="hu-HU" dirty="0" smtClean="0">
              <a:solidFill>
                <a:schemeClr val="tx1">
                  <a:lumMod val="65000"/>
                  <a:lumOff val="35000"/>
                </a:schemeClr>
              </a:solidFill>
            </a:endParaRPr>
          </a:p>
          <a:p>
            <a:r>
              <a:rPr lang="hu-HU" dirty="0" smtClean="0">
                <a:solidFill>
                  <a:schemeClr val="tx1">
                    <a:lumMod val="65000"/>
                    <a:lumOff val="35000"/>
                  </a:schemeClr>
                </a:solidFill>
              </a:rPr>
              <a:t>2 </a:t>
            </a:r>
            <a:r>
              <a:rPr lang="hu-HU" dirty="0">
                <a:solidFill>
                  <a:schemeClr val="tx1">
                    <a:lumMod val="65000"/>
                    <a:lumOff val="35000"/>
                  </a:schemeClr>
                </a:solidFill>
              </a:rPr>
              <a:t>gyermek esetén havonta 133 330 forint </a:t>
            </a:r>
            <a:r>
              <a:rPr lang="hu-HU" dirty="0" smtClean="0">
                <a:solidFill>
                  <a:schemeClr val="tx1">
                    <a:lumMod val="65000"/>
                    <a:lumOff val="35000"/>
                  </a:schemeClr>
                </a:solidFill>
              </a:rPr>
              <a:t>adóalap-kedvezményt</a:t>
            </a: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          nettóban </a:t>
            </a:r>
            <a:r>
              <a:rPr lang="hu-HU" b="1" dirty="0">
                <a:solidFill>
                  <a:schemeClr val="tx1">
                    <a:lumMod val="65000"/>
                    <a:lumOff val="35000"/>
                  </a:schemeClr>
                </a:solidFill>
              </a:rPr>
              <a:t>20 000 forint</a:t>
            </a:r>
            <a:r>
              <a:rPr lang="hu-HU" dirty="0">
                <a:solidFill>
                  <a:schemeClr val="tx1">
                    <a:lumMod val="65000"/>
                    <a:lumOff val="35000"/>
                  </a:schemeClr>
                </a:solidFill>
              </a:rPr>
              <a:t> gyermekenként és havonta</a:t>
            </a:r>
          </a:p>
          <a:p>
            <a:r>
              <a:rPr lang="hu-HU" dirty="0">
                <a:solidFill>
                  <a:schemeClr val="tx1">
                    <a:lumMod val="65000"/>
                    <a:lumOff val="35000"/>
                  </a:schemeClr>
                </a:solidFill>
              </a:rPr>
              <a:t>3 vagy több gyermek esetén 220 000 forint adóalap-kedvezményt lehet igénybe venni </a:t>
            </a:r>
            <a:r>
              <a:rPr lang="hu-HU" dirty="0" smtClean="0">
                <a:solidFill>
                  <a:schemeClr val="tx1">
                    <a:lumMod val="65000"/>
                    <a:lumOff val="35000"/>
                  </a:schemeClr>
                </a:solidFill>
              </a:rPr>
              <a:t>gyermekenként.</a:t>
            </a:r>
          </a:p>
          <a:p>
            <a:pPr marL="0" indent="0">
              <a:buNone/>
            </a:pPr>
            <a:r>
              <a:rPr lang="hu-HU" dirty="0" smtClean="0">
                <a:solidFill>
                  <a:schemeClr val="tx1">
                    <a:lumMod val="65000"/>
                    <a:lumOff val="35000"/>
                  </a:schemeClr>
                </a:solidFill>
              </a:rPr>
              <a:t>           nettóban: </a:t>
            </a:r>
            <a:r>
              <a:rPr lang="hu-HU" b="1" dirty="0">
                <a:solidFill>
                  <a:schemeClr val="tx1">
                    <a:lumMod val="65000"/>
                    <a:lumOff val="35000"/>
                  </a:schemeClr>
                </a:solidFill>
              </a:rPr>
              <a:t>33 000 forint</a:t>
            </a:r>
            <a:r>
              <a:rPr lang="hu-HU" dirty="0">
                <a:solidFill>
                  <a:schemeClr val="tx1">
                    <a:lumMod val="65000"/>
                    <a:lumOff val="35000"/>
                  </a:schemeClr>
                </a:solidFill>
              </a:rPr>
              <a:t> gyermekenként és </a:t>
            </a:r>
            <a:r>
              <a:rPr lang="hu-HU" dirty="0" smtClean="0">
                <a:solidFill>
                  <a:schemeClr val="tx1">
                    <a:lumMod val="65000"/>
                    <a:lumOff val="35000"/>
                  </a:schemeClr>
                </a:solidFill>
              </a:rPr>
              <a:t>havonta</a:t>
            </a:r>
          </a:p>
          <a:p>
            <a:pPr marL="0" indent="0">
              <a:buNone/>
            </a:pPr>
            <a:r>
              <a:rPr lang="hu-HU" dirty="0" smtClean="0">
                <a:solidFill>
                  <a:schemeClr val="tx1">
                    <a:lumMod val="65000"/>
                    <a:lumOff val="35000"/>
                  </a:schemeClr>
                </a:solidFill>
              </a:rPr>
              <a:t>Ha a bruttó béréből nem tudja a munkavállaló teljesen igénybe venni a családi adókedvezményt, a járulékából is figyelembe lehet venni.</a:t>
            </a:r>
          </a:p>
          <a:p>
            <a:pPr marL="0" indent="0">
              <a:buNone/>
            </a:pPr>
            <a:r>
              <a:rPr lang="hu-HU" b="1" dirty="0">
                <a:solidFill>
                  <a:schemeClr val="tx1">
                    <a:lumMod val="65000"/>
                    <a:lumOff val="35000"/>
                  </a:schemeClr>
                </a:solidFill>
              </a:rPr>
              <a:t>Családi </a:t>
            </a:r>
            <a:r>
              <a:rPr lang="hu-HU" b="1" dirty="0" smtClean="0">
                <a:solidFill>
                  <a:schemeClr val="tx1">
                    <a:lumMod val="65000"/>
                    <a:lumOff val="35000"/>
                  </a:schemeClr>
                </a:solidFill>
              </a:rPr>
              <a:t>adókedvezmény </a:t>
            </a:r>
            <a:r>
              <a:rPr lang="hu-HU" b="1" dirty="0">
                <a:solidFill>
                  <a:schemeClr val="tx1">
                    <a:lumMod val="65000"/>
                    <a:lumOff val="35000"/>
                  </a:schemeClr>
                </a:solidFill>
              </a:rPr>
              <a:t>igénybevétele: év közben vagy év végén egy </a:t>
            </a:r>
            <a:r>
              <a:rPr lang="hu-HU" b="1" dirty="0" smtClean="0">
                <a:solidFill>
                  <a:schemeClr val="tx1">
                    <a:lumMod val="65000"/>
                    <a:lumOff val="35000"/>
                  </a:schemeClr>
                </a:solidFill>
              </a:rPr>
              <a:t>összegben lehetséges.</a:t>
            </a:r>
          </a:p>
        </p:txBody>
      </p:sp>
    </p:spTree>
    <p:extLst>
      <p:ext uri="{BB962C8B-B14F-4D97-AF65-F5344CB8AC3E}">
        <p14:creationId xmlns:p14="http://schemas.microsoft.com/office/powerpoint/2010/main" val="378951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940158" y="154546"/>
            <a:ext cx="11062952" cy="6516710"/>
          </a:xfrm>
        </p:spPr>
        <p:txBody>
          <a:bodyPr/>
          <a:lstStyle/>
          <a:p>
            <a:pPr marL="0" indent="0">
              <a:buNone/>
            </a:pPr>
            <a:r>
              <a:rPr lang="hu-HU" dirty="0" smtClean="0"/>
              <a:t>Családi kedvezmény nyilatkozat beszúrása</a:t>
            </a:r>
            <a:endParaRPr lang="hu-HU" dirty="0"/>
          </a:p>
        </p:txBody>
      </p:sp>
      <p:pic>
        <p:nvPicPr>
          <p:cNvPr id="5" name="Kép 4"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16" y="0"/>
            <a:ext cx="10091167" cy="6858000"/>
          </a:xfrm>
          <a:prstGeom prst="rect">
            <a:avLst/>
          </a:prstGeom>
        </p:spPr>
      </p:pic>
    </p:spTree>
    <p:extLst>
      <p:ext uri="{BB962C8B-B14F-4D97-AF65-F5344CB8AC3E}">
        <p14:creationId xmlns:p14="http://schemas.microsoft.com/office/powerpoint/2010/main" val="2196662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89238"/>
            <a:ext cx="10309654" cy="721895"/>
          </a:xfrm>
        </p:spPr>
        <p:txBody>
          <a:bodyPr>
            <a:noAutofit/>
          </a:bodyPr>
          <a:lstStyle/>
          <a:p>
            <a:r>
              <a:rPr lang="hu-HU" dirty="0" smtClean="0">
                <a:solidFill>
                  <a:srgbClr val="E48248"/>
                </a:solidFill>
              </a:rPr>
              <a:t>SÚLYOS FOGYATÉKOS KEDVEZMÉNY</a:t>
            </a:r>
            <a:endParaRPr lang="hu-HU" dirty="0">
              <a:solidFill>
                <a:srgbClr val="E48248"/>
              </a:solidFill>
            </a:endParaRPr>
          </a:p>
        </p:txBody>
      </p:sp>
      <p:sp>
        <p:nvSpPr>
          <p:cNvPr id="3" name="Tartalom helye 2"/>
          <p:cNvSpPr>
            <a:spLocks noGrp="1"/>
          </p:cNvSpPr>
          <p:nvPr>
            <p:ph idx="1"/>
          </p:nvPr>
        </p:nvSpPr>
        <p:spPr>
          <a:xfrm>
            <a:off x="1371600" y="1725769"/>
            <a:ext cx="10129234" cy="4735189"/>
          </a:xfrm>
        </p:spPr>
        <p:txBody>
          <a:bodyPr>
            <a:normAutofit fontScale="92500" lnSpcReduction="10000"/>
          </a:bodyPr>
          <a:lstStyle/>
          <a:p>
            <a:r>
              <a:rPr lang="hu-HU" dirty="0">
                <a:solidFill>
                  <a:schemeClr val="tx1">
                    <a:lumMod val="65000"/>
                    <a:lumOff val="35000"/>
                  </a:schemeClr>
                </a:solidFill>
              </a:rPr>
              <a:t>N</a:t>
            </a:r>
            <a:r>
              <a:rPr lang="hu-HU" dirty="0" smtClean="0">
                <a:solidFill>
                  <a:schemeClr val="tx1">
                    <a:lumMod val="65000"/>
                    <a:lumOff val="35000"/>
                  </a:schemeClr>
                </a:solidFill>
              </a:rPr>
              <a:t>yilatkozat </a:t>
            </a:r>
            <a:r>
              <a:rPr lang="hu-HU" dirty="0">
                <a:solidFill>
                  <a:schemeClr val="tx1">
                    <a:lumMod val="65000"/>
                    <a:lumOff val="35000"/>
                  </a:schemeClr>
                </a:solidFill>
              </a:rPr>
              <a:t>alapján a munkáltató (kifizető) a levonandó adóelőleget havonta az adóév első napján érvényes havi minimálbér 5 százalékának megfelelő összeggel, azaz 2019-ben havi </a:t>
            </a:r>
            <a:r>
              <a:rPr lang="hu-HU" dirty="0" smtClean="0">
                <a:solidFill>
                  <a:schemeClr val="tx1">
                    <a:lumMod val="65000"/>
                    <a:lumOff val="35000"/>
                  </a:schemeClr>
                </a:solidFill>
              </a:rPr>
              <a:t>7450 </a:t>
            </a:r>
            <a:r>
              <a:rPr lang="hu-HU" dirty="0">
                <a:solidFill>
                  <a:schemeClr val="tx1">
                    <a:lumMod val="65000"/>
                    <a:lumOff val="35000"/>
                  </a:schemeClr>
                </a:solidFill>
              </a:rPr>
              <a:t>forinttal csökkenti. </a:t>
            </a:r>
            <a:endParaRPr lang="hu-HU" dirty="0" smtClean="0">
              <a:solidFill>
                <a:schemeClr val="tx1">
                  <a:lumMod val="65000"/>
                  <a:lumOff val="35000"/>
                </a:schemeClr>
              </a:solidFill>
            </a:endParaRPr>
          </a:p>
          <a:p>
            <a:r>
              <a:rPr lang="hu-HU" dirty="0">
                <a:solidFill>
                  <a:schemeClr val="tx1">
                    <a:lumMod val="65000"/>
                    <a:lumOff val="35000"/>
                  </a:schemeClr>
                </a:solidFill>
              </a:rPr>
              <a:t>Súlyosan fogyatékos személynek azt kell tekinteni, aki az összevont adóalap adóját csökkentő kedvezmény igénybevétele szempontjából súlyos fogyatékosságnak minősülő betegségekről szóló 335/2009. (XII. 29.) Korm. rendeletben említett betegségben szenved, továbbá, aki rokkantsági járadékban vagy fogyatékossági támogatásban részesül. </a:t>
            </a:r>
          </a:p>
          <a:p>
            <a:r>
              <a:rPr lang="hu-HU" dirty="0" smtClean="0">
                <a:solidFill>
                  <a:schemeClr val="tx1">
                    <a:lumMod val="65000"/>
                    <a:lumOff val="35000"/>
                  </a:schemeClr>
                </a:solidFill>
              </a:rPr>
              <a:t>A </a:t>
            </a:r>
            <a:r>
              <a:rPr lang="hu-HU" dirty="0">
                <a:solidFill>
                  <a:schemeClr val="tx1">
                    <a:lumMod val="65000"/>
                    <a:lumOff val="35000"/>
                  </a:schemeClr>
                </a:solidFill>
              </a:rPr>
              <a:t>személyi kedvezményt a súlyos fogyatékosságról szóló orvosi igazolás vagy a rokkantsági járadékra, fogyatékossági támogatásra való jogosultságról szóló határozat alapján lehet igénybe venni. Az orvosi igazolást, határozatot a nyilatkozathoz nem kell csatolni, de az igazolást az elévülési időn belül meg kell őrizni. Orvosi igazolás nélkül veheti igénybe a személyi kedvezményt az, aki rokkantsági járadékban, vagy fogyatékossági támogatásban részesül. </a:t>
            </a:r>
          </a:p>
          <a:p>
            <a:r>
              <a:rPr lang="hu-HU" dirty="0">
                <a:solidFill>
                  <a:schemeClr val="tx1">
                    <a:lumMod val="65000"/>
                    <a:lumOff val="35000"/>
                  </a:schemeClr>
                </a:solidFill>
              </a:rPr>
              <a:t>A súlyos fogyatékosság minősítéséről és igazolásáról a 49/2009. (XII. 29.) EüM rendelet rendelkezik</a:t>
            </a:r>
          </a:p>
        </p:txBody>
      </p:sp>
    </p:spTree>
    <p:extLst>
      <p:ext uri="{BB962C8B-B14F-4D97-AF65-F5344CB8AC3E}">
        <p14:creationId xmlns:p14="http://schemas.microsoft.com/office/powerpoint/2010/main" val="1371157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947" y="0"/>
            <a:ext cx="5692346" cy="6858000"/>
          </a:xfrm>
          <a:prstGeom prst="rect">
            <a:avLst/>
          </a:prstGeom>
        </p:spPr>
      </p:pic>
    </p:spTree>
    <p:extLst>
      <p:ext uri="{BB962C8B-B14F-4D97-AF65-F5344CB8AC3E}">
        <p14:creationId xmlns:p14="http://schemas.microsoft.com/office/powerpoint/2010/main" val="2315755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15097"/>
            <a:ext cx="9601200" cy="1019433"/>
          </a:xfrm>
        </p:spPr>
        <p:txBody>
          <a:bodyPr>
            <a:normAutofit/>
          </a:bodyPr>
          <a:lstStyle/>
          <a:p>
            <a:r>
              <a:rPr lang="hu-HU" dirty="0" smtClean="0">
                <a:solidFill>
                  <a:srgbClr val="E48248"/>
                </a:solidFill>
              </a:rPr>
              <a:t>ELSŐ HÁZASOK KEDVEZMÉNYE</a:t>
            </a:r>
            <a:endParaRPr lang="hu-HU" dirty="0">
              <a:solidFill>
                <a:srgbClr val="E48248"/>
              </a:solidFill>
            </a:endParaRPr>
          </a:p>
        </p:txBody>
      </p:sp>
      <p:sp>
        <p:nvSpPr>
          <p:cNvPr id="3" name="Tartalom helye 2"/>
          <p:cNvSpPr>
            <a:spLocks noGrp="1"/>
          </p:cNvSpPr>
          <p:nvPr>
            <p:ph idx="1"/>
          </p:nvPr>
        </p:nvSpPr>
        <p:spPr>
          <a:xfrm>
            <a:off x="1371600" y="1442435"/>
            <a:ext cx="9601200" cy="5280338"/>
          </a:xfrm>
        </p:spPr>
        <p:txBody>
          <a:bodyPr>
            <a:normAutofit fontScale="92500" lnSpcReduction="10000"/>
          </a:bodyPr>
          <a:lstStyle/>
          <a:p>
            <a:pPr marL="0" indent="0">
              <a:buNone/>
            </a:pPr>
            <a:r>
              <a:rPr lang="hu-HU" dirty="0">
                <a:solidFill>
                  <a:schemeClr val="tx1">
                    <a:lumMod val="65000"/>
                    <a:lumOff val="35000"/>
                  </a:schemeClr>
                </a:solidFill>
              </a:rPr>
              <a:t>Az első házasok kedvezményének érvényesítésére a házaspár akkor jogosult, ha 2014. december </a:t>
            </a:r>
            <a:r>
              <a:rPr lang="hu-HU" dirty="0" smtClean="0">
                <a:solidFill>
                  <a:schemeClr val="tx1">
                    <a:lumMod val="65000"/>
                    <a:lumOff val="35000"/>
                  </a:schemeClr>
                </a:solidFill>
              </a:rPr>
              <a:t>31-ét követően </a:t>
            </a:r>
            <a:r>
              <a:rPr lang="hu-HU" dirty="0">
                <a:solidFill>
                  <a:schemeClr val="tx1">
                    <a:lumMod val="65000"/>
                    <a:lumOff val="35000"/>
                  </a:schemeClr>
                </a:solidFill>
              </a:rPr>
              <a:t>került sor – akár belföldön, akár külföldön – a házasságkötésre és legalább egyiküknek ez az </a:t>
            </a:r>
            <a:r>
              <a:rPr lang="hu-HU" dirty="0" smtClean="0">
                <a:solidFill>
                  <a:schemeClr val="tx1">
                    <a:lumMod val="65000"/>
                    <a:lumOff val="35000"/>
                  </a:schemeClr>
                </a:solidFill>
              </a:rPr>
              <a:t>első házassága</a:t>
            </a:r>
            <a:r>
              <a:rPr lang="hu-HU" dirty="0">
                <a:solidFill>
                  <a:schemeClr val="tx1">
                    <a:lumMod val="65000"/>
                    <a:lumOff val="35000"/>
                  </a:schemeClr>
                </a:solidFill>
              </a:rPr>
              <a:t>. Mindez azt jelenti, hogy a házaspár azon tagja is jogosult e kedvezmény </a:t>
            </a:r>
            <a:r>
              <a:rPr lang="hu-HU" dirty="0" smtClean="0">
                <a:solidFill>
                  <a:schemeClr val="tx1">
                    <a:lumMod val="65000"/>
                    <a:lumOff val="35000"/>
                  </a:schemeClr>
                </a:solidFill>
              </a:rPr>
              <a:t>érvényesítésére, megosztására</a:t>
            </a:r>
            <a:r>
              <a:rPr lang="hu-HU" dirty="0">
                <a:solidFill>
                  <a:schemeClr val="tx1">
                    <a:lumMod val="65000"/>
                    <a:lumOff val="35000"/>
                  </a:schemeClr>
                </a:solidFill>
              </a:rPr>
              <a:t>, akinek nem ez az első házassága. </a:t>
            </a:r>
            <a:endParaRPr lang="hu-HU" dirty="0" smtClean="0">
              <a:solidFill>
                <a:schemeClr val="tx1">
                  <a:lumMod val="65000"/>
                  <a:lumOff val="35000"/>
                </a:schemeClr>
              </a:solidFill>
            </a:endParaRPr>
          </a:p>
          <a:p>
            <a:pPr marL="0" indent="0">
              <a:buNone/>
            </a:pPr>
            <a:r>
              <a:rPr lang="hu-HU" dirty="0" smtClean="0">
                <a:solidFill>
                  <a:schemeClr val="tx1">
                    <a:lumMod val="65000"/>
                    <a:lumOff val="35000"/>
                  </a:schemeClr>
                </a:solidFill>
              </a:rPr>
              <a:t>A </a:t>
            </a:r>
            <a:r>
              <a:rPr lang="hu-HU" dirty="0">
                <a:solidFill>
                  <a:schemeClr val="tx1">
                    <a:lumMod val="65000"/>
                    <a:lumOff val="35000"/>
                  </a:schemeClr>
                </a:solidFill>
              </a:rPr>
              <a:t>bejegyzett élettársi kapcsolatról, az ezzel </a:t>
            </a:r>
            <a:r>
              <a:rPr lang="hu-HU" dirty="0" smtClean="0">
                <a:solidFill>
                  <a:schemeClr val="tx1">
                    <a:lumMod val="65000"/>
                    <a:lumOff val="35000"/>
                  </a:schemeClr>
                </a:solidFill>
              </a:rPr>
              <a:t>összefüggő, valamint </a:t>
            </a:r>
            <a:r>
              <a:rPr lang="hu-HU" dirty="0">
                <a:solidFill>
                  <a:schemeClr val="tx1">
                    <a:lumMod val="65000"/>
                    <a:lumOff val="35000"/>
                  </a:schemeClr>
                </a:solidFill>
              </a:rPr>
              <a:t>az élettársi viszony igazolásának megkönnyítéséhez szükséges egyes törvények módosításáról </a:t>
            </a:r>
            <a:r>
              <a:rPr lang="hu-HU" dirty="0" smtClean="0">
                <a:solidFill>
                  <a:schemeClr val="tx1">
                    <a:lumMod val="65000"/>
                    <a:lumOff val="35000"/>
                  </a:schemeClr>
                </a:solidFill>
              </a:rPr>
              <a:t>szóló 2009</a:t>
            </a:r>
            <a:r>
              <a:rPr lang="hu-HU" dirty="0">
                <a:solidFill>
                  <a:schemeClr val="tx1">
                    <a:lumMod val="65000"/>
                    <a:lumOff val="35000"/>
                  </a:schemeClr>
                </a:solidFill>
              </a:rPr>
              <a:t>. évi XXIX. törvény (a továbbiakban: </a:t>
            </a:r>
            <a:r>
              <a:rPr lang="hu-HU" dirty="0" err="1">
                <a:solidFill>
                  <a:schemeClr val="tx1">
                    <a:lumMod val="65000"/>
                    <a:lumOff val="35000"/>
                  </a:schemeClr>
                </a:solidFill>
              </a:rPr>
              <a:t>Béktv</a:t>
            </a:r>
            <a:r>
              <a:rPr lang="hu-HU" dirty="0">
                <a:solidFill>
                  <a:schemeClr val="tx1">
                    <a:lumMod val="65000"/>
                    <a:lumOff val="35000"/>
                  </a:schemeClr>
                </a:solidFill>
              </a:rPr>
              <a:t>.) 3. § (1) bekezdése alapján a házastársakra </a:t>
            </a:r>
            <a:r>
              <a:rPr lang="hu-HU" dirty="0" smtClean="0">
                <a:solidFill>
                  <a:schemeClr val="tx1">
                    <a:lumMod val="65000"/>
                    <a:lumOff val="35000"/>
                  </a:schemeClr>
                </a:solidFill>
              </a:rPr>
              <a:t>vonatkozó rendelkezéseket </a:t>
            </a:r>
            <a:r>
              <a:rPr lang="hu-HU" dirty="0">
                <a:solidFill>
                  <a:schemeClr val="tx1">
                    <a:lumMod val="65000"/>
                    <a:lumOff val="35000"/>
                  </a:schemeClr>
                </a:solidFill>
              </a:rPr>
              <a:t>a bejegyzett élettársakra is alkalmazni kell, ezért a házastárs </a:t>
            </a:r>
            <a:r>
              <a:rPr lang="hu-HU" dirty="0" smtClean="0">
                <a:solidFill>
                  <a:schemeClr val="tx1">
                    <a:lumMod val="65000"/>
                    <a:lumOff val="35000"/>
                  </a:schemeClr>
                </a:solidFill>
              </a:rPr>
              <a:t>kifejezés </a:t>
            </a:r>
            <a:r>
              <a:rPr lang="hu-HU" dirty="0">
                <a:solidFill>
                  <a:schemeClr val="tx1">
                    <a:lumMod val="65000"/>
                    <a:lumOff val="35000"/>
                  </a:schemeClr>
                </a:solidFill>
              </a:rPr>
              <a:t>alatt a </a:t>
            </a:r>
            <a:r>
              <a:rPr lang="hu-HU" dirty="0" smtClean="0">
                <a:solidFill>
                  <a:schemeClr val="tx1">
                    <a:lumMod val="65000"/>
                    <a:lumOff val="35000"/>
                  </a:schemeClr>
                </a:solidFill>
              </a:rPr>
              <a:t>továbbiakban </a:t>
            </a:r>
            <a:r>
              <a:rPr lang="en-US" dirty="0" smtClean="0">
                <a:solidFill>
                  <a:schemeClr val="tx1">
                    <a:lumMod val="65000"/>
                    <a:lumOff val="35000"/>
                  </a:schemeClr>
                </a:solidFill>
              </a:rPr>
              <a:t>a </a:t>
            </a:r>
            <a:r>
              <a:rPr lang="en-US" dirty="0" err="1" smtClean="0">
                <a:solidFill>
                  <a:schemeClr val="tx1">
                    <a:lumMod val="65000"/>
                    <a:lumOff val="35000"/>
                  </a:schemeClr>
                </a:solidFill>
              </a:rPr>
              <a:t>bejegyzett</a:t>
            </a:r>
            <a:r>
              <a:rPr lang="hu-HU" dirty="0">
                <a:solidFill>
                  <a:schemeClr val="tx1">
                    <a:lumMod val="65000"/>
                    <a:lumOff val="35000"/>
                  </a:schemeClr>
                </a:solidFill>
              </a:rPr>
              <a:t> </a:t>
            </a:r>
            <a:r>
              <a:rPr lang="en-US" dirty="0" err="1" smtClean="0">
                <a:solidFill>
                  <a:schemeClr val="tx1">
                    <a:lumMod val="65000"/>
                    <a:lumOff val="35000"/>
                  </a:schemeClr>
                </a:solidFill>
              </a:rPr>
              <a:t>élettársat</a:t>
            </a:r>
            <a:r>
              <a:rPr lang="hu-HU" dirty="0" smtClean="0">
                <a:solidFill>
                  <a:schemeClr val="tx1">
                    <a:lumMod val="65000"/>
                    <a:lumOff val="35000"/>
                  </a:schemeClr>
                </a:solidFill>
              </a:rPr>
              <a:t> </a:t>
            </a:r>
            <a:r>
              <a:rPr lang="en-US" dirty="0" smtClean="0">
                <a:solidFill>
                  <a:schemeClr val="tx1">
                    <a:lumMod val="65000"/>
                    <a:lumOff val="35000"/>
                  </a:schemeClr>
                </a:solidFill>
              </a:rPr>
              <a:t>is </a:t>
            </a:r>
            <a:r>
              <a:rPr lang="en-US" dirty="0" err="1">
                <a:solidFill>
                  <a:schemeClr val="tx1">
                    <a:lumMod val="65000"/>
                    <a:lumOff val="35000"/>
                  </a:schemeClr>
                </a:solidFill>
              </a:rPr>
              <a:t>érteni</a:t>
            </a:r>
            <a:r>
              <a:rPr lang="en-US" dirty="0">
                <a:solidFill>
                  <a:schemeClr val="tx1">
                    <a:lumMod val="65000"/>
                    <a:lumOff val="35000"/>
                  </a:schemeClr>
                </a:solidFill>
              </a:rPr>
              <a:t> </a:t>
            </a:r>
            <a:r>
              <a:rPr lang="en-US" dirty="0" err="1" smtClean="0">
                <a:solidFill>
                  <a:schemeClr val="tx1">
                    <a:lumMod val="65000"/>
                    <a:lumOff val="35000"/>
                  </a:schemeClr>
                </a:solidFill>
              </a:rPr>
              <a:t>kell</a:t>
            </a:r>
            <a:r>
              <a:rPr lang="en-US" dirty="0" smtClean="0">
                <a:solidFill>
                  <a:schemeClr val="tx1">
                    <a:lumMod val="65000"/>
                    <a:lumOff val="35000"/>
                  </a:schemeClr>
                </a:solidFill>
              </a:rPr>
              <a:t>.</a:t>
            </a:r>
            <a:endParaRPr lang="hu-HU" dirty="0">
              <a:solidFill>
                <a:schemeClr val="tx1">
                  <a:lumMod val="65000"/>
                  <a:lumOff val="35000"/>
                </a:schemeClr>
              </a:solidFill>
            </a:endParaRPr>
          </a:p>
          <a:p>
            <a:pPr marL="0" indent="0">
              <a:buNone/>
            </a:pPr>
            <a:r>
              <a:rPr lang="hu-HU" dirty="0" smtClean="0">
                <a:solidFill>
                  <a:schemeClr val="tx1">
                    <a:lumMod val="65000"/>
                    <a:lumOff val="35000"/>
                  </a:schemeClr>
                </a:solidFill>
              </a:rPr>
              <a:t>A </a:t>
            </a:r>
            <a:r>
              <a:rPr lang="hu-HU" dirty="0">
                <a:solidFill>
                  <a:schemeClr val="tx1">
                    <a:lumMod val="65000"/>
                    <a:lumOff val="35000"/>
                  </a:schemeClr>
                </a:solidFill>
              </a:rPr>
              <a:t>jogosultak által együttesen érvényesíthető kedvezmény jogosultági hónaponként 33 335 forint. Az </a:t>
            </a:r>
            <a:r>
              <a:rPr lang="hu-HU" dirty="0" smtClean="0">
                <a:solidFill>
                  <a:schemeClr val="tx1">
                    <a:lumMod val="65000"/>
                    <a:lumOff val="35000"/>
                  </a:schemeClr>
                </a:solidFill>
              </a:rPr>
              <a:t>első házasok </a:t>
            </a:r>
            <a:r>
              <a:rPr lang="hu-HU" dirty="0">
                <a:solidFill>
                  <a:schemeClr val="tx1">
                    <a:lumMod val="65000"/>
                    <a:lumOff val="35000"/>
                  </a:schemeClr>
                </a:solidFill>
              </a:rPr>
              <a:t>kedvezménye a gyakorlatban azt jelenti, hogy havonta 5 ezer forinttal magasabb összegű nettó </a:t>
            </a:r>
            <a:r>
              <a:rPr lang="hu-HU" dirty="0" smtClean="0">
                <a:solidFill>
                  <a:schemeClr val="tx1">
                    <a:lumMod val="65000"/>
                    <a:lumOff val="35000"/>
                  </a:schemeClr>
                </a:solidFill>
              </a:rPr>
              <a:t>kereset áll </a:t>
            </a:r>
            <a:r>
              <a:rPr lang="hu-HU" dirty="0">
                <a:solidFill>
                  <a:schemeClr val="tx1">
                    <a:lumMod val="65000"/>
                    <a:lumOff val="35000"/>
                  </a:schemeClr>
                </a:solidFill>
              </a:rPr>
              <a:t>a házaspárok rendelkezésére</a:t>
            </a:r>
            <a:r>
              <a:rPr lang="hu-HU" dirty="0" smtClean="0">
                <a:solidFill>
                  <a:schemeClr val="tx1">
                    <a:lumMod val="65000"/>
                    <a:lumOff val="35000"/>
                  </a:schemeClr>
                </a:solidFill>
              </a:rPr>
              <a:t>.</a:t>
            </a:r>
          </a:p>
          <a:p>
            <a:pPr marL="0" indent="0">
              <a:buNone/>
            </a:pPr>
            <a:r>
              <a:rPr lang="hu-HU" dirty="0">
                <a:solidFill>
                  <a:schemeClr val="tx1">
                    <a:lumMod val="65000"/>
                    <a:lumOff val="35000"/>
                  </a:schemeClr>
                </a:solidFill>
              </a:rPr>
              <a:t>Első jogosultsági hónapnak a házasságkötést követő hónapot kell tekinteni. A házassági </a:t>
            </a:r>
            <a:r>
              <a:rPr lang="hu-HU" dirty="0" smtClean="0">
                <a:solidFill>
                  <a:schemeClr val="tx1">
                    <a:lumMod val="65000"/>
                    <a:lumOff val="35000"/>
                  </a:schemeClr>
                </a:solidFill>
              </a:rPr>
              <a:t>életközösség fennállása </a:t>
            </a:r>
            <a:r>
              <a:rPr lang="hu-HU" dirty="0">
                <a:solidFill>
                  <a:schemeClr val="tx1">
                    <a:lumMod val="65000"/>
                    <a:lumOff val="35000"/>
                  </a:schemeClr>
                </a:solidFill>
              </a:rPr>
              <a:t>alatt legfeljebb 24 hónapon keresztül </a:t>
            </a:r>
            <a:r>
              <a:rPr lang="hu-HU" dirty="0" smtClean="0">
                <a:solidFill>
                  <a:schemeClr val="tx1">
                    <a:lumMod val="65000"/>
                    <a:lumOff val="35000"/>
                  </a:schemeClr>
                </a:solidFill>
              </a:rPr>
              <a:t>érvényesíthető.</a:t>
            </a:r>
            <a:endParaRPr lang="hu-HU" dirty="0">
              <a:solidFill>
                <a:schemeClr val="tx1">
                  <a:lumMod val="65000"/>
                  <a:lumOff val="35000"/>
                </a:schemeClr>
              </a:solidFill>
            </a:endParaRPr>
          </a:p>
        </p:txBody>
      </p:sp>
    </p:spTree>
    <p:extLst>
      <p:ext uri="{BB962C8B-B14F-4D97-AF65-F5344CB8AC3E}">
        <p14:creationId xmlns:p14="http://schemas.microsoft.com/office/powerpoint/2010/main" val="129857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915128" y="1587260"/>
            <a:ext cx="8361229" cy="1907478"/>
          </a:xfrm>
        </p:spPr>
        <p:txBody>
          <a:bodyPr/>
          <a:lstStyle/>
          <a:p>
            <a:r>
              <a:rPr lang="hu-HU" dirty="0" smtClean="0">
                <a:solidFill>
                  <a:schemeClr val="tx1">
                    <a:lumMod val="65000"/>
                    <a:lumOff val="35000"/>
                  </a:schemeClr>
                </a:solidFill>
              </a:rPr>
              <a:t>2019</a:t>
            </a:r>
            <a:endParaRPr lang="hu-HU" dirty="0">
              <a:solidFill>
                <a:schemeClr val="tx1">
                  <a:lumMod val="65000"/>
                  <a:lumOff val="35000"/>
                </a:schemeClr>
              </a:solidFill>
            </a:endParaRPr>
          </a:p>
        </p:txBody>
      </p:sp>
      <p:sp>
        <p:nvSpPr>
          <p:cNvPr id="3" name="Alcím 2"/>
          <p:cNvSpPr>
            <a:spLocks noGrp="1"/>
          </p:cNvSpPr>
          <p:nvPr>
            <p:ph type="subTitle" idx="1"/>
          </p:nvPr>
        </p:nvSpPr>
        <p:spPr>
          <a:xfrm>
            <a:off x="2679905" y="3750280"/>
            <a:ext cx="6831673" cy="987488"/>
          </a:xfrm>
        </p:spPr>
        <p:txBody>
          <a:bodyPr/>
          <a:lstStyle/>
          <a:p>
            <a:r>
              <a:rPr lang="hu-HU" dirty="0" smtClean="0">
                <a:solidFill>
                  <a:schemeClr val="tx1">
                    <a:lumMod val="65000"/>
                    <a:lumOff val="35000"/>
                  </a:schemeClr>
                </a:solidFill>
              </a:rPr>
              <a:t>FONTOSABB VÁLTOZÁSOK, TÁJÉKOZTATÁSOK</a:t>
            </a:r>
          </a:p>
          <a:p>
            <a:r>
              <a:rPr lang="hu-HU" dirty="0" smtClean="0">
                <a:solidFill>
                  <a:schemeClr val="tx1">
                    <a:lumMod val="65000"/>
                    <a:lumOff val="35000"/>
                  </a:schemeClr>
                </a:solidFill>
              </a:rPr>
              <a:t>MINDEN NAPI KÉRDÉSEK           </a:t>
            </a:r>
            <a:endParaRPr lang="hu-HU" dirty="0">
              <a:solidFill>
                <a:schemeClr val="tx1">
                  <a:lumMod val="65000"/>
                  <a:lumOff val="35000"/>
                </a:schemeClr>
              </a:solidFill>
            </a:endParaRPr>
          </a:p>
        </p:txBody>
      </p:sp>
    </p:spTree>
    <p:extLst>
      <p:ext uri="{BB962C8B-B14F-4D97-AF65-F5344CB8AC3E}">
        <p14:creationId xmlns:p14="http://schemas.microsoft.com/office/powerpoint/2010/main" val="1472775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8100"/>
            <a:ext cx="6895069" cy="6801799"/>
          </a:xfrm>
          <a:prstGeom prst="rect">
            <a:avLst/>
          </a:prstGeom>
        </p:spPr>
      </p:pic>
    </p:spTree>
    <p:extLst>
      <p:ext uri="{BB962C8B-B14F-4D97-AF65-F5344CB8AC3E}">
        <p14:creationId xmlns:p14="http://schemas.microsoft.com/office/powerpoint/2010/main" val="254886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463379"/>
            <a:ext cx="9601200" cy="565484"/>
          </a:xfrm>
        </p:spPr>
        <p:txBody>
          <a:bodyPr>
            <a:normAutofit fontScale="90000"/>
          </a:bodyPr>
          <a:lstStyle/>
          <a:p>
            <a:r>
              <a:rPr lang="hu-HU" dirty="0" smtClean="0">
                <a:solidFill>
                  <a:srgbClr val="E48248"/>
                </a:solidFill>
              </a:rPr>
              <a:t>NYILATKOZAT A TARTOZÁSRÓL</a:t>
            </a:r>
            <a:endParaRPr lang="hu-HU" dirty="0">
              <a:solidFill>
                <a:srgbClr val="E48248"/>
              </a:solidFill>
            </a:endParaRPr>
          </a:p>
        </p:txBody>
      </p:sp>
      <p:sp>
        <p:nvSpPr>
          <p:cNvPr id="4" name="Tartalom helye 3"/>
          <p:cNvSpPr>
            <a:spLocks noGrp="1"/>
          </p:cNvSpPr>
          <p:nvPr>
            <p:ph idx="1"/>
          </p:nvPr>
        </p:nvSpPr>
        <p:spPr>
          <a:xfrm>
            <a:off x="1371600" y="1834761"/>
            <a:ext cx="9601200" cy="4411579"/>
          </a:xfrm>
        </p:spPr>
        <p:txBody>
          <a:bodyPr>
            <a:normAutofit lnSpcReduction="10000"/>
          </a:bodyPr>
          <a:lstStyle/>
          <a:p>
            <a:pPr marL="0" indent="0">
              <a:buNone/>
            </a:pPr>
            <a:r>
              <a:rPr lang="hu-HU" b="1" dirty="0">
                <a:solidFill>
                  <a:schemeClr val="tx1">
                    <a:lumMod val="65000"/>
                    <a:lumOff val="35000"/>
                  </a:schemeClr>
                </a:solidFill>
              </a:rPr>
              <a:t>Köteles tartozásigazolást kérni az új dolgozótól a </a:t>
            </a:r>
            <a:r>
              <a:rPr lang="hu-HU" b="1" dirty="0" smtClean="0">
                <a:solidFill>
                  <a:schemeClr val="tx1">
                    <a:lumMod val="65000"/>
                    <a:lumOff val="35000"/>
                  </a:schemeClr>
                </a:solidFill>
              </a:rPr>
              <a:t>munkáltató! </a:t>
            </a:r>
          </a:p>
          <a:p>
            <a:pPr marL="0" indent="0">
              <a:buNone/>
            </a:pPr>
            <a:endParaRPr lang="hu-HU" b="1" dirty="0" smtClean="0">
              <a:solidFill>
                <a:schemeClr val="tx1">
                  <a:lumMod val="65000"/>
                  <a:lumOff val="35000"/>
                </a:schemeClr>
              </a:solidFill>
            </a:endParaRPr>
          </a:p>
          <a:p>
            <a:pPr marL="0" indent="0">
              <a:buNone/>
            </a:pPr>
            <a:r>
              <a:rPr lang="hu-HU" dirty="0">
                <a:solidFill>
                  <a:schemeClr val="tx1">
                    <a:lumMod val="65000"/>
                    <a:lumOff val="35000"/>
                  </a:schemeClr>
                </a:solidFill>
              </a:rPr>
              <a:t>Ú</a:t>
            </a:r>
            <a:r>
              <a:rPr lang="hu-HU" dirty="0" smtClean="0">
                <a:solidFill>
                  <a:schemeClr val="tx1">
                    <a:lumMod val="65000"/>
                    <a:lumOff val="35000"/>
                  </a:schemeClr>
                </a:solidFill>
              </a:rPr>
              <a:t>j </a:t>
            </a:r>
            <a:r>
              <a:rPr lang="hu-HU" dirty="0">
                <a:solidFill>
                  <a:schemeClr val="tx1">
                    <a:lumMod val="65000"/>
                    <a:lumOff val="35000"/>
                  </a:schemeClr>
                </a:solidFill>
              </a:rPr>
              <a:t>munkavállalónak a munkaviszony létesítése előtt kötelessége nyilatkozatot tennie arról, hogy nincs függőben lévő tartozása, ellenkező esetben – tartozás esetén – akár </a:t>
            </a:r>
            <a:r>
              <a:rPr lang="hu-HU" dirty="0" smtClean="0">
                <a:solidFill>
                  <a:schemeClr val="tx1">
                    <a:lumMod val="65000"/>
                    <a:lumOff val="35000"/>
                  </a:schemeClr>
                </a:solidFill>
              </a:rPr>
              <a:t>ötszázezer </a:t>
            </a:r>
            <a:r>
              <a:rPr lang="hu-HU" dirty="0">
                <a:solidFill>
                  <a:schemeClr val="tx1">
                    <a:lumMod val="65000"/>
                    <a:lumOff val="35000"/>
                  </a:schemeClr>
                </a:solidFill>
              </a:rPr>
              <a:t>forintig terjedő bírság megfizetésére is kötelezhetik a céget és az </a:t>
            </a:r>
            <a:r>
              <a:rPr lang="hu-HU" dirty="0" smtClean="0">
                <a:solidFill>
                  <a:schemeClr val="tx1">
                    <a:lumMod val="65000"/>
                    <a:lumOff val="35000"/>
                  </a:schemeClr>
                </a:solidFill>
              </a:rPr>
              <a:t>ügyvezetőt</a:t>
            </a:r>
            <a:r>
              <a:rPr lang="hu-HU" b="1" dirty="0" smtClean="0">
                <a:solidFill>
                  <a:schemeClr val="tx1">
                    <a:lumMod val="65000"/>
                    <a:lumOff val="35000"/>
                  </a:schemeClr>
                </a:solidFill>
              </a:rPr>
              <a:t>.</a:t>
            </a:r>
          </a:p>
          <a:p>
            <a:pPr marL="0" indent="0">
              <a:buNone/>
            </a:pPr>
            <a:r>
              <a:rPr lang="hu-HU" dirty="0" err="1" smtClean="0">
                <a:solidFill>
                  <a:schemeClr val="tx1">
                    <a:lumMod val="65000"/>
                    <a:lumOff val="35000"/>
                  </a:schemeClr>
                </a:solidFill>
              </a:rPr>
              <a:t>Pl</a:t>
            </a:r>
            <a:r>
              <a:rPr lang="hu-HU" dirty="0" smtClean="0">
                <a:solidFill>
                  <a:schemeClr val="tx1">
                    <a:lumMod val="65000"/>
                    <a:lumOff val="35000"/>
                  </a:schemeClr>
                </a:solidFill>
              </a:rPr>
              <a:t>: </a:t>
            </a:r>
            <a:r>
              <a:rPr lang="hu-HU" dirty="0">
                <a:solidFill>
                  <a:schemeClr val="tx1">
                    <a:lumMod val="65000"/>
                    <a:lumOff val="35000"/>
                  </a:schemeClr>
                </a:solidFill>
              </a:rPr>
              <a:t>ha a cégbe felvett új munkavállaló nem adja le a bérszámfejtési osztályon az említett igazolást, és tartozása van, akkor a végrehajtó előbb-utóbb tapasztalja, hogy nem érkezik be a munkavállalótól a levonandó összeg. Ilyenkor a következő lépésként a végrehajtó lekéri az Egészségbiztosítási Pénztártól az adós munkáltatójának adatait, akit egy-két napon belül felszólítanak a letiltás foganatosítására. Ezt követően, ha nem sikerül rendezni az ügyet, akkor nagyjából az egy hónapnyi türelmi idő letelte után a munkáltatóval szemben már megindulhat a rendbírság bíróság általi kiszabása</a:t>
            </a:r>
          </a:p>
        </p:txBody>
      </p:sp>
    </p:spTree>
    <p:extLst>
      <p:ext uri="{BB962C8B-B14F-4D97-AF65-F5344CB8AC3E}">
        <p14:creationId xmlns:p14="http://schemas.microsoft.com/office/powerpoint/2010/main" val="3421252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043" y="0"/>
            <a:ext cx="8880389" cy="6858000"/>
          </a:xfrm>
          <a:prstGeom prst="rect">
            <a:avLst/>
          </a:prstGeom>
        </p:spPr>
      </p:pic>
    </p:spTree>
    <p:extLst>
      <p:ext uri="{BB962C8B-B14F-4D97-AF65-F5344CB8AC3E}">
        <p14:creationId xmlns:p14="http://schemas.microsoft.com/office/powerpoint/2010/main" val="811045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0"/>
            <a:ext cx="9601200" cy="653603"/>
          </a:xfrm>
        </p:spPr>
        <p:txBody>
          <a:bodyPr>
            <a:normAutofit fontScale="90000"/>
          </a:bodyPr>
          <a:lstStyle/>
          <a:p>
            <a:r>
              <a:rPr lang="hu-HU" dirty="0" smtClean="0">
                <a:solidFill>
                  <a:srgbClr val="E48248"/>
                </a:solidFill>
              </a:rPr>
              <a:t>EGY KIS MUNKAÜGY</a:t>
            </a:r>
            <a:endParaRPr lang="hu-HU" dirty="0">
              <a:solidFill>
                <a:srgbClr val="E48248"/>
              </a:solidFill>
            </a:endParaRPr>
          </a:p>
        </p:txBody>
      </p:sp>
      <p:sp>
        <p:nvSpPr>
          <p:cNvPr id="3" name="Tartalom helye 2"/>
          <p:cNvSpPr>
            <a:spLocks noGrp="1"/>
          </p:cNvSpPr>
          <p:nvPr>
            <p:ph idx="1"/>
          </p:nvPr>
        </p:nvSpPr>
        <p:spPr>
          <a:xfrm>
            <a:off x="1474631" y="2228044"/>
            <a:ext cx="9601200" cy="3639355"/>
          </a:xfrm>
        </p:spPr>
        <p:txBody>
          <a:bodyPr/>
          <a:lstStyle/>
          <a:p>
            <a:pPr marL="0" indent="0">
              <a:buNone/>
            </a:pPr>
            <a:r>
              <a:rPr lang="hu-HU" b="1" dirty="0" smtClean="0">
                <a:solidFill>
                  <a:schemeClr val="tx1">
                    <a:lumMod val="65000"/>
                    <a:lumOff val="35000"/>
                  </a:schemeClr>
                </a:solidFill>
              </a:rPr>
              <a:t>Új munkavállaló felvételéhez kapcsolódó feladatok</a:t>
            </a:r>
          </a:p>
          <a:p>
            <a:pPr>
              <a:buFont typeface="Arial" panose="020B0604020202020204" pitchFamily="34" charset="0"/>
              <a:buChar char="•"/>
            </a:pPr>
            <a:r>
              <a:rPr lang="hu-HU" dirty="0" smtClean="0">
                <a:solidFill>
                  <a:schemeClr val="tx1">
                    <a:lumMod val="65000"/>
                    <a:lumOff val="35000"/>
                  </a:schemeClr>
                </a:solidFill>
              </a:rPr>
              <a:t>Adatlap a bérszámfejtéshez (ez az alapja a T1041 bejelentésnek, munkába állás előtt )</a:t>
            </a:r>
          </a:p>
          <a:p>
            <a:pPr>
              <a:buFont typeface="Arial" panose="020B0604020202020204" pitchFamily="34" charset="0"/>
              <a:buChar char="•"/>
            </a:pPr>
            <a:r>
              <a:rPr lang="hu-HU" dirty="0" smtClean="0">
                <a:solidFill>
                  <a:schemeClr val="tx1">
                    <a:lumMod val="65000"/>
                    <a:lumOff val="35000"/>
                  </a:schemeClr>
                </a:solidFill>
              </a:rPr>
              <a:t> Munkaszerződés, tájékoztató</a:t>
            </a:r>
          </a:p>
          <a:p>
            <a:pPr>
              <a:buFont typeface="Arial" panose="020B0604020202020204" pitchFamily="34" charset="0"/>
              <a:buChar char="•"/>
            </a:pPr>
            <a:r>
              <a:rPr lang="hu-HU" dirty="0" smtClean="0">
                <a:solidFill>
                  <a:schemeClr val="tx1">
                    <a:lumMod val="65000"/>
                    <a:lumOff val="35000"/>
                  </a:schemeClr>
                </a:solidFill>
              </a:rPr>
              <a:t>Munkaidő meghatározása, munkaidő keret</a:t>
            </a:r>
          </a:p>
          <a:p>
            <a:pPr>
              <a:buFont typeface="Arial" panose="020B0604020202020204" pitchFamily="34" charset="0"/>
              <a:buChar char="•"/>
            </a:pPr>
            <a:r>
              <a:rPr lang="hu-HU" dirty="0" smtClean="0">
                <a:solidFill>
                  <a:schemeClr val="tx1">
                    <a:lumMod val="65000"/>
                    <a:lumOff val="35000"/>
                  </a:schemeClr>
                </a:solidFill>
              </a:rPr>
              <a:t>Jelenléti </a:t>
            </a:r>
            <a:r>
              <a:rPr lang="hu-HU" dirty="0">
                <a:solidFill>
                  <a:schemeClr val="tx1">
                    <a:lumMod val="65000"/>
                    <a:lumOff val="35000"/>
                  </a:schemeClr>
                </a:solidFill>
              </a:rPr>
              <a:t>í</a:t>
            </a:r>
            <a:r>
              <a:rPr lang="hu-HU" dirty="0" smtClean="0">
                <a:solidFill>
                  <a:schemeClr val="tx1">
                    <a:lumMod val="65000"/>
                    <a:lumOff val="35000"/>
                  </a:schemeClr>
                </a:solidFill>
              </a:rPr>
              <a:t>v vezetése</a:t>
            </a:r>
          </a:p>
          <a:p>
            <a:pPr>
              <a:buFont typeface="Arial" panose="020B0604020202020204" pitchFamily="34" charset="0"/>
              <a:buChar char="•"/>
            </a:pPr>
            <a:endParaRPr lang="hu-HU" dirty="0">
              <a:solidFill>
                <a:schemeClr val="tx1">
                  <a:lumMod val="65000"/>
                  <a:lumOff val="35000"/>
                </a:schemeClr>
              </a:solidFill>
            </a:endParaRPr>
          </a:p>
        </p:txBody>
      </p:sp>
    </p:spTree>
    <p:extLst>
      <p:ext uri="{BB962C8B-B14F-4D97-AF65-F5344CB8AC3E}">
        <p14:creationId xmlns:p14="http://schemas.microsoft.com/office/powerpoint/2010/main" val="1942929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524" y="-799069"/>
            <a:ext cx="6388149" cy="7657069"/>
          </a:xfrm>
          <a:prstGeom prst="rect">
            <a:avLst/>
          </a:prstGeom>
        </p:spPr>
      </p:pic>
    </p:spTree>
    <p:extLst>
      <p:ext uri="{BB962C8B-B14F-4D97-AF65-F5344CB8AC3E}">
        <p14:creationId xmlns:p14="http://schemas.microsoft.com/office/powerpoint/2010/main" val="1872964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292" y="0"/>
            <a:ext cx="7133967" cy="6858000"/>
          </a:xfrm>
          <a:prstGeom prst="rect">
            <a:avLst/>
          </a:prstGeom>
        </p:spPr>
      </p:pic>
    </p:spTree>
    <p:extLst>
      <p:ext uri="{BB962C8B-B14F-4D97-AF65-F5344CB8AC3E}">
        <p14:creationId xmlns:p14="http://schemas.microsoft.com/office/powerpoint/2010/main" val="692255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22" y="0"/>
            <a:ext cx="6969210" cy="6858000"/>
          </a:xfrm>
          <a:prstGeom prst="rect">
            <a:avLst/>
          </a:prstGeom>
        </p:spPr>
      </p:pic>
    </p:spTree>
    <p:extLst>
      <p:ext uri="{BB962C8B-B14F-4D97-AF65-F5344CB8AC3E}">
        <p14:creationId xmlns:p14="http://schemas.microsoft.com/office/powerpoint/2010/main" val="1534653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71600" y="421105"/>
            <a:ext cx="10347158" cy="6003758"/>
          </a:xfrm>
        </p:spPr>
        <p:txBody>
          <a:bodyPr>
            <a:normAutofit fontScale="92500" lnSpcReduction="20000"/>
          </a:bodyPr>
          <a:lstStyle/>
          <a:p>
            <a:pPr marL="0" indent="0">
              <a:buNone/>
            </a:pPr>
            <a:r>
              <a:rPr lang="hu-HU" sz="4800" dirty="0" smtClean="0">
                <a:solidFill>
                  <a:srgbClr val="E48248"/>
                </a:solidFill>
              </a:rPr>
              <a:t>JELENLÉTI ÍV</a:t>
            </a:r>
            <a:endParaRPr lang="lv-LV" sz="4800" dirty="0" smtClean="0">
              <a:solidFill>
                <a:srgbClr val="E48248"/>
              </a:solidFill>
            </a:endParaRPr>
          </a:p>
          <a:p>
            <a:pPr marL="0" indent="0">
              <a:buNone/>
            </a:pPr>
            <a:endParaRPr lang="hu-HU" sz="3600" dirty="0" smtClean="0">
              <a:solidFill>
                <a:srgbClr val="E48248"/>
              </a:solidFill>
            </a:endParaRPr>
          </a:p>
          <a:p>
            <a:pPr marL="0" indent="0">
              <a:buNone/>
            </a:pPr>
            <a:r>
              <a:rPr lang="hu-HU" sz="2800" dirty="0" smtClean="0">
                <a:solidFill>
                  <a:schemeClr val="tx1">
                    <a:lumMod val="65000"/>
                    <a:lumOff val="35000"/>
                  </a:schemeClr>
                </a:solidFill>
              </a:rPr>
              <a:t>A </a:t>
            </a:r>
            <a:r>
              <a:rPr lang="hu-HU" sz="2800" dirty="0">
                <a:solidFill>
                  <a:schemeClr val="tx1">
                    <a:lumMod val="65000"/>
                    <a:lumOff val="35000"/>
                  </a:schemeClr>
                </a:solidFill>
              </a:rPr>
              <a:t>jelenléti ív vezetését a Munka Törvénykönyve írja elő.</a:t>
            </a:r>
          </a:p>
          <a:p>
            <a:pPr marL="0" indent="0">
              <a:buNone/>
            </a:pPr>
            <a:r>
              <a:rPr lang="hu-HU" sz="2800" dirty="0" smtClean="0">
                <a:solidFill>
                  <a:schemeClr val="tx1">
                    <a:lumMod val="65000"/>
                    <a:lumOff val="35000"/>
                  </a:schemeClr>
                </a:solidFill>
              </a:rPr>
              <a:t>A vezetésének formájára viszont nincs előírás.</a:t>
            </a:r>
          </a:p>
          <a:p>
            <a:pPr marL="0" indent="0" fontAlgn="base">
              <a:buNone/>
            </a:pPr>
            <a:r>
              <a:rPr lang="hu-HU" sz="2800" dirty="0">
                <a:solidFill>
                  <a:schemeClr val="tx1">
                    <a:lumMod val="65000"/>
                    <a:lumOff val="35000"/>
                  </a:schemeClr>
                </a:solidFill>
              </a:rPr>
              <a:t>A törvény szerint a munkáltatónak nyilván kell </a:t>
            </a:r>
            <a:r>
              <a:rPr lang="hu-HU" sz="2800" dirty="0" smtClean="0">
                <a:solidFill>
                  <a:schemeClr val="tx1">
                    <a:lumMod val="65000"/>
                    <a:lumOff val="35000"/>
                  </a:schemeClr>
                </a:solidFill>
              </a:rPr>
              <a:t>tartania:</a:t>
            </a:r>
            <a:endParaRPr lang="hu-HU" sz="2800" dirty="0">
              <a:solidFill>
                <a:schemeClr val="tx1">
                  <a:lumMod val="65000"/>
                  <a:lumOff val="35000"/>
                </a:schemeClr>
              </a:solidFill>
            </a:endParaRPr>
          </a:p>
          <a:p>
            <a:pPr fontAlgn="base"/>
            <a:r>
              <a:rPr lang="hu-HU" sz="2800" dirty="0">
                <a:solidFill>
                  <a:schemeClr val="tx1">
                    <a:lumMod val="65000"/>
                    <a:lumOff val="35000"/>
                  </a:schemeClr>
                </a:solidFill>
              </a:rPr>
              <a:t>- a rendes és a rendkívüli munkaidő,</a:t>
            </a:r>
          </a:p>
          <a:p>
            <a:pPr fontAlgn="base"/>
            <a:r>
              <a:rPr lang="hu-HU" sz="2800" dirty="0">
                <a:solidFill>
                  <a:schemeClr val="tx1">
                    <a:lumMod val="65000"/>
                    <a:lumOff val="35000"/>
                  </a:schemeClr>
                </a:solidFill>
              </a:rPr>
              <a:t>- a készenlét, valamint</a:t>
            </a:r>
          </a:p>
          <a:p>
            <a:pPr fontAlgn="base"/>
            <a:r>
              <a:rPr lang="hu-HU" sz="2800" dirty="0">
                <a:solidFill>
                  <a:schemeClr val="tx1">
                    <a:lumMod val="65000"/>
                    <a:lumOff val="35000"/>
                  </a:schemeClr>
                </a:solidFill>
              </a:rPr>
              <a:t>- a szabadság tartamát.</a:t>
            </a:r>
          </a:p>
          <a:p>
            <a:pPr marL="0" indent="0">
              <a:buNone/>
            </a:pPr>
            <a:r>
              <a:rPr lang="hu-HU" sz="2800" dirty="0" smtClean="0">
                <a:solidFill>
                  <a:schemeClr val="tx1">
                    <a:lumMod val="65000"/>
                    <a:lumOff val="35000"/>
                  </a:schemeClr>
                </a:solidFill>
              </a:rPr>
              <a:t>egyértelműen ki kell derüljön az érkezés és távozás, a munkaközi szünet időtartalma. </a:t>
            </a:r>
          </a:p>
          <a:p>
            <a:pPr marL="0" indent="0">
              <a:buNone/>
            </a:pPr>
            <a:r>
              <a:rPr lang="hu-HU" sz="2800" dirty="0" smtClean="0">
                <a:solidFill>
                  <a:schemeClr val="tx1">
                    <a:lumMod val="65000"/>
                    <a:lumOff val="35000"/>
                  </a:schemeClr>
                </a:solidFill>
              </a:rPr>
              <a:t>A nyilvántartás történhet a nyomtatvány boltban kapható  A3-as nyomtatványon. (ez nem praktikus), számítógépen rögzítve, web jelenlétin keresztül…..</a:t>
            </a:r>
            <a:r>
              <a:rPr lang="hu-HU" sz="2800" dirty="0" err="1" smtClean="0">
                <a:solidFill>
                  <a:schemeClr val="tx1">
                    <a:lumMod val="65000"/>
                    <a:lumOff val="35000"/>
                  </a:schemeClr>
                </a:solidFill>
              </a:rPr>
              <a:t>stb</a:t>
            </a:r>
            <a:endParaRPr lang="hu-HU" sz="2800" dirty="0" smtClean="0">
              <a:solidFill>
                <a:schemeClr val="tx1">
                  <a:lumMod val="65000"/>
                  <a:lumOff val="35000"/>
                </a:schemeClr>
              </a:solidFill>
            </a:endParaRPr>
          </a:p>
          <a:p>
            <a:pPr marL="0" indent="0">
              <a:buNone/>
            </a:pPr>
            <a:endParaRPr lang="hu-HU" sz="3600" dirty="0" smtClean="0"/>
          </a:p>
        </p:txBody>
      </p:sp>
    </p:spTree>
    <p:extLst>
      <p:ext uri="{BB962C8B-B14F-4D97-AF65-F5344CB8AC3E}">
        <p14:creationId xmlns:p14="http://schemas.microsoft.com/office/powerpoint/2010/main" val="1804429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0"/>
            <a:ext cx="9601200" cy="576330"/>
          </a:xfrm>
        </p:spPr>
        <p:txBody>
          <a:bodyPr>
            <a:noAutofit/>
          </a:bodyPr>
          <a:lstStyle/>
          <a:p>
            <a:r>
              <a:rPr lang="hu-HU" dirty="0" smtClean="0">
                <a:solidFill>
                  <a:srgbClr val="E48248"/>
                </a:solidFill>
              </a:rPr>
              <a:t>MUNKAIDŐ FOGALMA:</a:t>
            </a:r>
            <a:endParaRPr lang="hu-HU" dirty="0">
              <a:solidFill>
                <a:srgbClr val="E48248"/>
              </a:solidFill>
            </a:endParaRPr>
          </a:p>
        </p:txBody>
      </p:sp>
      <p:sp>
        <p:nvSpPr>
          <p:cNvPr id="3" name="Tartalom helye 2"/>
          <p:cNvSpPr>
            <a:spLocks noGrp="1"/>
          </p:cNvSpPr>
          <p:nvPr>
            <p:ph idx="1"/>
          </p:nvPr>
        </p:nvSpPr>
        <p:spPr>
          <a:xfrm>
            <a:off x="1229933" y="1358720"/>
            <a:ext cx="10708782" cy="5157989"/>
          </a:xfrm>
        </p:spPr>
        <p:txBody>
          <a:bodyPr/>
          <a:lstStyle/>
          <a:p>
            <a:r>
              <a:rPr lang="hu-HU" dirty="0" smtClean="0">
                <a:solidFill>
                  <a:schemeClr val="tx1">
                    <a:lumMod val="65000"/>
                    <a:lumOff val="35000"/>
                  </a:schemeClr>
                </a:solidFill>
              </a:rPr>
              <a:t>A munkavégzésre előírt idő kezdetétől annak befejezéséig tartó idő, valamint a munkavégzéshez kapcsolódó előkészítő és befejező tevékenység tartalma.</a:t>
            </a:r>
          </a:p>
          <a:p>
            <a:r>
              <a:rPr lang="hu-HU" dirty="0" smtClean="0">
                <a:solidFill>
                  <a:schemeClr val="tx1">
                    <a:lumMod val="65000"/>
                    <a:lumOff val="35000"/>
                  </a:schemeClr>
                </a:solidFill>
              </a:rPr>
              <a:t>Előkészítő és befejező tevékenység minden olyan feladat ellátása, amelyet a munkavállaló munkaköréhez kapcsolódóan, szokás szerint és rendszeresen, külön utasítás nélkül köteles elvégezni. </a:t>
            </a:r>
          </a:p>
          <a:p>
            <a:endParaRPr lang="hu-HU" dirty="0" smtClean="0"/>
          </a:p>
          <a:p>
            <a:pPr marL="0" indent="0">
              <a:buNone/>
            </a:pPr>
            <a:r>
              <a:rPr lang="hu-HU" sz="4400" dirty="0" smtClean="0">
                <a:solidFill>
                  <a:srgbClr val="E48248"/>
                </a:solidFill>
              </a:rPr>
              <a:t>NEM MUNKAIDŐ:</a:t>
            </a:r>
          </a:p>
          <a:p>
            <a:pPr marL="0" indent="0">
              <a:buNone/>
            </a:pPr>
            <a:r>
              <a:rPr lang="hu-HU" dirty="0" smtClean="0">
                <a:solidFill>
                  <a:schemeClr val="tx1">
                    <a:lumMod val="65000"/>
                    <a:lumOff val="35000"/>
                  </a:schemeClr>
                </a:solidFill>
              </a:rPr>
              <a:t>A munkaközi szünet, továbbá a munkavállaló lakó és tartózkodási helyéről a tényleges munkavégzés helyére, valamint a munkavégzés helyéről a lakó, vagy tartózkodási helyére történő utazás tartalma.</a:t>
            </a:r>
            <a:endParaRPr lang="hu-HU" dirty="0">
              <a:solidFill>
                <a:schemeClr val="tx1">
                  <a:lumMod val="65000"/>
                  <a:lumOff val="35000"/>
                </a:schemeClr>
              </a:solidFill>
            </a:endParaRPr>
          </a:p>
        </p:txBody>
      </p:sp>
    </p:spTree>
    <p:extLst>
      <p:ext uri="{BB962C8B-B14F-4D97-AF65-F5344CB8AC3E}">
        <p14:creationId xmlns:p14="http://schemas.microsoft.com/office/powerpoint/2010/main" val="817235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06952" y="1351242"/>
            <a:ext cx="10274968" cy="6449989"/>
          </a:xfrm>
        </p:spPr>
        <p:txBody>
          <a:bodyPr>
            <a:normAutofit fontScale="70000" lnSpcReduction="20000"/>
          </a:bodyPr>
          <a:lstStyle/>
          <a:p>
            <a:pPr marL="0" indent="0">
              <a:buNone/>
            </a:pPr>
            <a:r>
              <a:rPr lang="hu-HU" dirty="0" smtClean="0">
                <a:solidFill>
                  <a:schemeClr val="tx1">
                    <a:lumMod val="65000"/>
                    <a:lumOff val="35000"/>
                  </a:schemeClr>
                </a:solidFill>
              </a:rPr>
              <a:t>A </a:t>
            </a:r>
            <a:r>
              <a:rPr lang="hu-HU" dirty="0">
                <a:solidFill>
                  <a:schemeClr val="tx1">
                    <a:lumMod val="65000"/>
                    <a:lumOff val="35000"/>
                  </a:schemeClr>
                </a:solidFill>
              </a:rPr>
              <a:t>napi munkaidő a felek által a </a:t>
            </a:r>
            <a:r>
              <a:rPr lang="hu-HU" b="1" dirty="0">
                <a:solidFill>
                  <a:schemeClr val="tx1">
                    <a:lumMod val="65000"/>
                    <a:lumOff val="35000"/>
                  </a:schemeClr>
                </a:solidFill>
              </a:rPr>
              <a:t>munkaszerződésben </a:t>
            </a:r>
            <a:r>
              <a:rPr lang="hu-HU" b="1" dirty="0" smtClean="0">
                <a:solidFill>
                  <a:schemeClr val="tx1">
                    <a:lumMod val="65000"/>
                    <a:lumOff val="35000"/>
                  </a:schemeClr>
                </a:solidFill>
              </a:rPr>
              <a:t>meghatározott</a:t>
            </a:r>
            <a:r>
              <a:rPr lang="hu-HU" dirty="0">
                <a:solidFill>
                  <a:schemeClr val="tx1">
                    <a:lumMod val="65000"/>
                    <a:lumOff val="35000"/>
                  </a:schemeClr>
                </a:solidFill>
              </a:rPr>
              <a:t> </a:t>
            </a:r>
            <a:r>
              <a:rPr lang="hu-HU" dirty="0" smtClean="0">
                <a:solidFill>
                  <a:schemeClr val="tx1">
                    <a:lumMod val="65000"/>
                    <a:lumOff val="35000"/>
                  </a:schemeClr>
                </a:solidFill>
              </a:rPr>
              <a:t>idő.</a:t>
            </a:r>
            <a:endParaRPr lang="hu-HU" dirty="0">
              <a:solidFill>
                <a:schemeClr val="tx1">
                  <a:lumMod val="65000"/>
                  <a:lumOff val="35000"/>
                </a:schemeClr>
              </a:solidFill>
            </a:endParaRPr>
          </a:p>
          <a:p>
            <a:r>
              <a:rPr lang="hu-HU" b="1" dirty="0" smtClean="0">
                <a:solidFill>
                  <a:schemeClr val="tx1">
                    <a:lumMod val="65000"/>
                    <a:lumOff val="35000"/>
                  </a:schemeClr>
                </a:solidFill>
              </a:rPr>
              <a:t>Teljes </a:t>
            </a:r>
            <a:r>
              <a:rPr lang="hu-HU" b="1" dirty="0">
                <a:solidFill>
                  <a:schemeClr val="tx1">
                    <a:lumMod val="65000"/>
                    <a:lumOff val="35000"/>
                  </a:schemeClr>
                </a:solidFill>
              </a:rPr>
              <a:t>napi munkaidő </a:t>
            </a:r>
            <a:r>
              <a:rPr lang="hu-HU" dirty="0">
                <a:solidFill>
                  <a:schemeClr val="tx1">
                    <a:lumMod val="65000"/>
                    <a:lumOff val="35000"/>
                  </a:schemeClr>
                </a:solidFill>
              </a:rPr>
              <a:t> </a:t>
            </a:r>
            <a:r>
              <a:rPr lang="hu-HU" dirty="0" smtClean="0">
                <a:solidFill>
                  <a:schemeClr val="tx1">
                    <a:lumMod val="65000"/>
                    <a:lumOff val="35000"/>
                  </a:schemeClr>
                </a:solidFill>
              </a:rPr>
              <a:t>napi 8 óra. (általános napi munkaidő)</a:t>
            </a:r>
          </a:p>
          <a:p>
            <a:pPr marL="0" indent="0">
              <a:buNone/>
            </a:pPr>
            <a:r>
              <a:rPr lang="hu-HU" dirty="0" smtClean="0">
                <a:solidFill>
                  <a:schemeClr val="tx1">
                    <a:lumMod val="65000"/>
                    <a:lumOff val="35000"/>
                  </a:schemeClr>
                </a:solidFill>
              </a:rPr>
              <a:t> A teljes napi munkaidő –a felek megállapodása alapján - legfeljebb napi 12 órára emelhető, ha </a:t>
            </a: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              a) munkavállaló készenléti munkakört lát el, vagy</a:t>
            </a: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              </a:t>
            </a:r>
            <a:r>
              <a:rPr lang="hu-HU" i="1" dirty="0">
                <a:solidFill>
                  <a:schemeClr val="tx1">
                    <a:lumMod val="65000"/>
                    <a:lumOff val="35000"/>
                  </a:schemeClr>
                </a:solidFill>
              </a:rPr>
              <a:t>b</a:t>
            </a:r>
            <a:r>
              <a:rPr lang="hu-HU" i="1" dirty="0" smtClean="0">
                <a:solidFill>
                  <a:schemeClr val="tx1">
                    <a:lumMod val="65000"/>
                    <a:lumOff val="35000"/>
                  </a:schemeClr>
                </a:solidFill>
              </a:rPr>
              <a:t>) </a:t>
            </a:r>
            <a:r>
              <a:rPr lang="hu-HU" dirty="0" smtClean="0">
                <a:solidFill>
                  <a:schemeClr val="tx1">
                    <a:lumMod val="65000"/>
                    <a:lumOff val="35000"/>
                  </a:schemeClr>
                </a:solidFill>
              </a:rPr>
              <a:t>a </a:t>
            </a:r>
            <a:r>
              <a:rPr lang="hu-HU" dirty="0">
                <a:solidFill>
                  <a:schemeClr val="tx1">
                    <a:lumMod val="65000"/>
                    <a:lumOff val="35000"/>
                  </a:schemeClr>
                </a:solidFill>
              </a:rPr>
              <a:t>munkáltató vagy a tulajdonos hozzátartozója (hosszabb teljes napi munkaidő).</a:t>
            </a:r>
          </a:p>
          <a:p>
            <a:r>
              <a:rPr lang="hu-HU" dirty="0">
                <a:solidFill>
                  <a:schemeClr val="tx1">
                    <a:lumMod val="65000"/>
                    <a:lumOff val="35000"/>
                  </a:schemeClr>
                </a:solidFill>
              </a:rPr>
              <a:t> </a:t>
            </a:r>
            <a:r>
              <a:rPr lang="hu-HU" dirty="0" smtClean="0">
                <a:solidFill>
                  <a:schemeClr val="tx1">
                    <a:lumMod val="65000"/>
                    <a:lumOff val="35000"/>
                  </a:schemeClr>
                </a:solidFill>
              </a:rPr>
              <a:t> </a:t>
            </a:r>
            <a:r>
              <a:rPr lang="hu-HU" dirty="0">
                <a:solidFill>
                  <a:schemeClr val="tx1">
                    <a:lumMod val="65000"/>
                    <a:lumOff val="35000"/>
                  </a:schemeClr>
                </a:solidFill>
              </a:rPr>
              <a:t>Tulajdonosnak - a </a:t>
            </a:r>
            <a:r>
              <a:rPr lang="hu-HU" dirty="0" smtClean="0">
                <a:solidFill>
                  <a:schemeClr val="tx1">
                    <a:lumMod val="65000"/>
                    <a:lumOff val="35000"/>
                  </a:schemeClr>
                </a:solidFill>
              </a:rPr>
              <a:t>(b) </a:t>
            </a:r>
            <a:r>
              <a:rPr lang="hu-HU" dirty="0">
                <a:solidFill>
                  <a:schemeClr val="tx1">
                    <a:lumMod val="65000"/>
                    <a:lumOff val="35000"/>
                  </a:schemeClr>
                </a:solidFill>
              </a:rPr>
              <a:t>bekezdés alkalmazása során - a gazdasági társaság tagját kell tekinteni, ha a </a:t>
            </a:r>
            <a:r>
              <a:rPr lang="hu-HU" dirty="0" smtClean="0">
                <a:solidFill>
                  <a:schemeClr val="tx1">
                    <a:lumMod val="65000"/>
                    <a:lumOff val="35000"/>
                  </a:schemeClr>
                </a:solidFill>
              </a:rPr>
              <a:t>társaságra</a:t>
            </a: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           </a:t>
            </a:r>
            <a:r>
              <a:rPr lang="hu-HU" dirty="0">
                <a:solidFill>
                  <a:schemeClr val="tx1">
                    <a:lumMod val="65000"/>
                    <a:lumOff val="35000"/>
                  </a:schemeClr>
                </a:solidFill>
              </a:rPr>
              <a:t>vonatkozó döntések meghozatala során a szavazatok több mint huszonöt százalékával rendelkezik</a:t>
            </a:r>
            <a:r>
              <a:rPr lang="hu-HU" dirty="0" smtClean="0">
                <a:solidFill>
                  <a:schemeClr val="tx1">
                    <a:lumMod val="65000"/>
                    <a:lumOff val="35000"/>
                  </a:schemeClr>
                </a:solidFill>
              </a:rPr>
              <a:t>.</a:t>
            </a:r>
            <a:endParaRPr lang="hu-HU" dirty="0">
              <a:solidFill>
                <a:schemeClr val="tx1">
                  <a:lumMod val="65000"/>
                  <a:lumOff val="35000"/>
                </a:schemeClr>
              </a:solidFill>
            </a:endParaRPr>
          </a:p>
          <a:p>
            <a:r>
              <a:rPr lang="hu-HU" b="1" dirty="0" smtClean="0">
                <a:solidFill>
                  <a:schemeClr val="tx1">
                    <a:lumMod val="65000"/>
                    <a:lumOff val="35000"/>
                  </a:schemeClr>
                </a:solidFill>
              </a:rPr>
              <a:t>Részmunkaidő</a:t>
            </a:r>
          </a:p>
          <a:p>
            <a:pPr marL="0" indent="0">
              <a:buNone/>
            </a:pPr>
            <a:r>
              <a:rPr lang="hu-HU" b="1" dirty="0" smtClean="0">
                <a:solidFill>
                  <a:srgbClr val="FF0000"/>
                </a:solidFill>
              </a:rPr>
              <a:t>                                    </a:t>
            </a:r>
            <a:r>
              <a:rPr lang="hu-HU" b="1" dirty="0" smtClean="0">
                <a:solidFill>
                  <a:srgbClr val="E48248"/>
                </a:solidFill>
              </a:rPr>
              <a:t>A </a:t>
            </a:r>
            <a:r>
              <a:rPr lang="hu-HU" b="1" dirty="0">
                <a:solidFill>
                  <a:srgbClr val="E48248"/>
                </a:solidFill>
              </a:rPr>
              <a:t>munkaszerződésben ha a munkaidő nem szerepel, teljes munkaidőre jön létre. </a:t>
            </a:r>
            <a:endParaRPr lang="hu-HU" b="1" dirty="0" smtClean="0">
              <a:solidFill>
                <a:srgbClr val="E48248"/>
              </a:solidFill>
            </a:endParaRPr>
          </a:p>
          <a:p>
            <a:pPr marL="0" indent="0" algn="ctr">
              <a:buNone/>
            </a:pPr>
            <a:r>
              <a:rPr lang="hu-HU" b="1" dirty="0" smtClean="0">
                <a:solidFill>
                  <a:srgbClr val="E48248"/>
                </a:solidFill>
              </a:rPr>
              <a:t>    Munkaidő beosztás</a:t>
            </a:r>
          </a:p>
          <a:p>
            <a:r>
              <a:rPr lang="hu-HU" dirty="0">
                <a:solidFill>
                  <a:schemeClr val="tx1">
                    <a:lumMod val="65000"/>
                    <a:lumOff val="35000"/>
                  </a:schemeClr>
                </a:solidFill>
              </a:rPr>
              <a:t>Az általános munkarend továbbra is hétfőtől péntekig tart</a:t>
            </a:r>
            <a:r>
              <a:rPr lang="hu-HU" dirty="0" smtClean="0">
                <a:solidFill>
                  <a:schemeClr val="tx1">
                    <a:lumMod val="65000"/>
                    <a:lumOff val="35000"/>
                  </a:schemeClr>
                </a:solidFill>
              </a:rPr>
              <a:t>.</a:t>
            </a:r>
          </a:p>
          <a:p>
            <a:r>
              <a:rPr lang="hu-HU" dirty="0" smtClean="0">
                <a:solidFill>
                  <a:schemeClr val="tx1">
                    <a:lumMod val="65000"/>
                    <a:lumOff val="35000"/>
                  </a:schemeClr>
                </a:solidFill>
              </a:rPr>
              <a:t> </a:t>
            </a:r>
            <a:r>
              <a:rPr lang="hu-HU" dirty="0">
                <a:solidFill>
                  <a:schemeClr val="tx1">
                    <a:lumMod val="65000"/>
                    <a:lumOff val="35000"/>
                  </a:schemeClr>
                </a:solidFill>
              </a:rPr>
              <a:t>Egyenlőtlen a </a:t>
            </a:r>
            <a:r>
              <a:rPr lang="hu-HU" dirty="0" smtClean="0">
                <a:solidFill>
                  <a:schemeClr val="tx1">
                    <a:lumMod val="65000"/>
                    <a:lumOff val="35000"/>
                  </a:schemeClr>
                </a:solidFill>
              </a:rPr>
              <a:t>munka időbeosztás</a:t>
            </a:r>
            <a:r>
              <a:rPr lang="hu-HU" dirty="0">
                <a:solidFill>
                  <a:schemeClr val="tx1">
                    <a:lumMod val="65000"/>
                    <a:lumOff val="35000"/>
                  </a:schemeClr>
                </a:solidFill>
              </a:rPr>
              <a:t>, ha a </a:t>
            </a:r>
            <a:r>
              <a:rPr lang="hu-HU" dirty="0" smtClean="0">
                <a:solidFill>
                  <a:schemeClr val="tx1">
                    <a:lumMod val="65000"/>
                    <a:lumOff val="35000"/>
                  </a:schemeClr>
                </a:solidFill>
              </a:rPr>
              <a:t>munkáltató a </a:t>
            </a:r>
            <a:r>
              <a:rPr lang="hu-HU" dirty="0">
                <a:solidFill>
                  <a:schemeClr val="tx1">
                    <a:lumMod val="65000"/>
                    <a:lumOff val="35000"/>
                  </a:schemeClr>
                </a:solidFill>
              </a:rPr>
              <a:t>munkaidőt a napi </a:t>
            </a:r>
            <a:r>
              <a:rPr lang="hu-HU" dirty="0" smtClean="0">
                <a:solidFill>
                  <a:schemeClr val="tx1">
                    <a:lumMod val="65000"/>
                    <a:lumOff val="35000"/>
                  </a:schemeClr>
                </a:solidFill>
              </a:rPr>
              <a:t>munkaidőtől, a </a:t>
            </a:r>
            <a:r>
              <a:rPr lang="hu-HU" dirty="0">
                <a:solidFill>
                  <a:schemeClr val="tx1">
                    <a:lumMod val="65000"/>
                    <a:lumOff val="35000"/>
                  </a:schemeClr>
                </a:solidFill>
              </a:rPr>
              <a:t>heti pihenőnapot a </a:t>
            </a:r>
            <a:endParaRPr lang="hu-HU" dirty="0" smtClean="0">
              <a:solidFill>
                <a:schemeClr val="tx1">
                  <a:lumMod val="65000"/>
                  <a:lumOff val="35000"/>
                </a:schemeClr>
              </a:solidFill>
            </a:endParaRP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         heti </a:t>
            </a:r>
            <a:r>
              <a:rPr lang="hu-HU" dirty="0">
                <a:solidFill>
                  <a:schemeClr val="tx1">
                    <a:lumMod val="65000"/>
                    <a:lumOff val="35000"/>
                  </a:schemeClr>
                </a:solidFill>
              </a:rPr>
              <a:t>2 naptól, </a:t>
            </a:r>
            <a:r>
              <a:rPr lang="hu-HU" dirty="0" smtClean="0">
                <a:solidFill>
                  <a:schemeClr val="tx1">
                    <a:lumMod val="65000"/>
                    <a:lumOff val="35000"/>
                  </a:schemeClr>
                </a:solidFill>
              </a:rPr>
              <a:t>vagy a </a:t>
            </a:r>
            <a:r>
              <a:rPr lang="hu-HU" dirty="0">
                <a:solidFill>
                  <a:schemeClr val="tx1">
                    <a:lumMod val="65000"/>
                    <a:lumOff val="35000"/>
                  </a:schemeClr>
                </a:solidFill>
              </a:rPr>
              <a:t>heti pihenőidőt </a:t>
            </a:r>
            <a:r>
              <a:rPr lang="hu-HU" dirty="0" smtClean="0">
                <a:solidFill>
                  <a:schemeClr val="tx1">
                    <a:lumMod val="65000"/>
                    <a:lumOff val="35000"/>
                  </a:schemeClr>
                </a:solidFill>
              </a:rPr>
              <a:t>48 órát </a:t>
            </a:r>
            <a:r>
              <a:rPr lang="hu-HU" dirty="0">
                <a:solidFill>
                  <a:schemeClr val="tx1">
                    <a:lumMod val="65000"/>
                    <a:lumOff val="35000"/>
                  </a:schemeClr>
                </a:solidFill>
              </a:rPr>
              <a:t>kitevő, megszakítás nélküli </a:t>
            </a:r>
            <a:r>
              <a:rPr lang="hu-HU" dirty="0" smtClean="0">
                <a:solidFill>
                  <a:schemeClr val="tx1">
                    <a:lumMod val="65000"/>
                    <a:lumOff val="35000"/>
                  </a:schemeClr>
                </a:solidFill>
              </a:rPr>
              <a:t>időtől eltérően </a:t>
            </a:r>
            <a:r>
              <a:rPr lang="hu-HU" dirty="0">
                <a:solidFill>
                  <a:schemeClr val="tx1">
                    <a:lumMod val="65000"/>
                    <a:lumOff val="35000"/>
                  </a:schemeClr>
                </a:solidFill>
              </a:rPr>
              <a:t>osztja be.</a:t>
            </a:r>
          </a:p>
          <a:p>
            <a:pPr marL="0" indent="0">
              <a:buNone/>
            </a:pPr>
            <a:r>
              <a:rPr lang="hu-HU" dirty="0">
                <a:solidFill>
                  <a:schemeClr val="tx1">
                    <a:lumMod val="65000"/>
                    <a:lumOff val="35000"/>
                  </a:schemeClr>
                </a:solidFill>
              </a:rPr>
              <a:t>A munkáltató a munkaidő-beosztást legalább egy hétre, a beosztás szerinti napi munkaidő kezdetét </a:t>
            </a:r>
            <a:r>
              <a:rPr lang="hu-HU" dirty="0" smtClean="0">
                <a:solidFill>
                  <a:schemeClr val="tx1">
                    <a:lumMod val="65000"/>
                    <a:lumOff val="35000"/>
                  </a:schemeClr>
                </a:solidFill>
              </a:rPr>
              <a:t>megelőzően </a:t>
            </a:r>
            <a:r>
              <a:rPr lang="hu-HU" dirty="0">
                <a:solidFill>
                  <a:schemeClr val="tx1">
                    <a:lumMod val="65000"/>
                    <a:lumOff val="35000"/>
                  </a:schemeClr>
                </a:solidFill>
              </a:rPr>
              <a:t>legalább 168 órával (eddig 7 nap volt) korábban írásban közli. Közlés hiányában az utolsó munkaidő-beosztás az irányadó. A munkáltató a közölt munkaidő-beosztást, ha gazdálkodásában vagy működésében előre nem látható körülmény merül fel, a beosztás szerinti napi munkaidő kezdetét megelőzően legalább 96 órával (eddig 4 nap volt) korábban módosíthatja. Ami újdonság,  hogy a munkáltató a közölt munkaidő-beosztást a munkavállaló írásbeli kérésére is módosíthatja.</a:t>
            </a:r>
          </a:p>
          <a:p>
            <a:pPr marL="0" indent="0" algn="ctr">
              <a:buNone/>
            </a:pPr>
            <a:endParaRPr lang="hu-HU" b="1" dirty="0" smtClean="0">
              <a:solidFill>
                <a:schemeClr val="tx1">
                  <a:lumMod val="65000"/>
                  <a:lumOff val="35000"/>
                </a:schemeClr>
              </a:solidFill>
            </a:endParaRPr>
          </a:p>
        </p:txBody>
      </p:sp>
      <p:sp>
        <p:nvSpPr>
          <p:cNvPr id="5" name="Cím 1"/>
          <p:cNvSpPr>
            <a:spLocks noGrp="1"/>
          </p:cNvSpPr>
          <p:nvPr>
            <p:ph type="title"/>
          </p:nvPr>
        </p:nvSpPr>
        <p:spPr>
          <a:xfrm>
            <a:off x="1206952" y="372762"/>
            <a:ext cx="9601200" cy="640724"/>
          </a:xfrm>
        </p:spPr>
        <p:txBody>
          <a:bodyPr>
            <a:noAutofit/>
          </a:bodyPr>
          <a:lstStyle/>
          <a:p>
            <a:r>
              <a:rPr lang="hu-HU" dirty="0">
                <a:solidFill>
                  <a:srgbClr val="E48248"/>
                </a:solidFill>
              </a:rPr>
              <a:t>NAPI MUNKAIDŐ </a:t>
            </a:r>
          </a:p>
        </p:txBody>
      </p:sp>
    </p:spTree>
    <p:extLst>
      <p:ext uri="{BB962C8B-B14F-4D97-AF65-F5344CB8AC3E}">
        <p14:creationId xmlns:p14="http://schemas.microsoft.com/office/powerpoint/2010/main" val="281115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455140"/>
            <a:ext cx="9601200" cy="1485900"/>
          </a:xfrm>
        </p:spPr>
        <p:txBody>
          <a:bodyPr/>
          <a:lstStyle/>
          <a:p>
            <a:r>
              <a:rPr lang="hu-HU" dirty="0" smtClean="0">
                <a:solidFill>
                  <a:srgbClr val="E48248"/>
                </a:solidFill>
              </a:rPr>
              <a:t>BÉR VÁLTOZÁS</a:t>
            </a:r>
            <a:br>
              <a:rPr lang="hu-HU" dirty="0" smtClean="0">
                <a:solidFill>
                  <a:srgbClr val="E48248"/>
                </a:solidFill>
              </a:rPr>
            </a:br>
            <a:endParaRPr lang="hu-HU" dirty="0">
              <a:solidFill>
                <a:srgbClr val="E48248"/>
              </a:solidFill>
            </a:endParaRPr>
          </a:p>
        </p:txBody>
      </p:sp>
      <p:sp>
        <p:nvSpPr>
          <p:cNvPr id="3" name="Tartalom helye 2"/>
          <p:cNvSpPr>
            <a:spLocks noGrp="1"/>
          </p:cNvSpPr>
          <p:nvPr>
            <p:ph idx="1"/>
          </p:nvPr>
        </p:nvSpPr>
        <p:spPr>
          <a:xfrm>
            <a:off x="1371600" y="1635210"/>
            <a:ext cx="9601200" cy="4773827"/>
          </a:xfrm>
        </p:spPr>
        <p:txBody>
          <a:bodyPr>
            <a:noAutofit/>
          </a:bodyPr>
          <a:lstStyle/>
          <a:p>
            <a:r>
              <a:rPr lang="hu-HU" dirty="0" smtClean="0">
                <a:solidFill>
                  <a:schemeClr val="tx1">
                    <a:lumMod val="65000"/>
                    <a:lumOff val="35000"/>
                  </a:schemeClr>
                </a:solidFill>
              </a:rPr>
              <a:t>Minimálbér:      149 000.-Ft</a:t>
            </a:r>
          </a:p>
          <a:p>
            <a:r>
              <a:rPr lang="hu-HU" dirty="0" smtClean="0">
                <a:solidFill>
                  <a:schemeClr val="tx1">
                    <a:lumMod val="65000"/>
                    <a:lumOff val="35000"/>
                  </a:schemeClr>
                </a:solidFill>
              </a:rPr>
              <a:t>Garantált bér:    195 000.-Ft  (szakképzettséghez, vagy középfokú végzettséghez kötött munkakörök</a:t>
            </a:r>
            <a:r>
              <a:rPr lang="hu-HU" dirty="0" smtClean="0">
                <a:solidFill>
                  <a:schemeClr val="tx1">
                    <a:lumMod val="65000"/>
                    <a:lumOff val="35000"/>
                  </a:schemeClr>
                </a:solidFill>
              </a:rPr>
              <a:t>)</a:t>
            </a:r>
            <a:endParaRPr lang="lv-LV" dirty="0" smtClean="0">
              <a:solidFill>
                <a:schemeClr val="tx1">
                  <a:lumMod val="65000"/>
                  <a:lumOff val="35000"/>
                </a:schemeClr>
              </a:solidFill>
            </a:endParaRPr>
          </a:p>
          <a:p>
            <a:endParaRPr lang="lv-LV" dirty="0">
              <a:solidFill>
                <a:schemeClr val="tx1">
                  <a:lumMod val="65000"/>
                  <a:lumOff val="35000"/>
                </a:schemeClr>
              </a:solidFill>
            </a:endParaRPr>
          </a:p>
          <a:p>
            <a:endParaRPr lang="lv-LV" dirty="0" smtClean="0">
              <a:solidFill>
                <a:schemeClr val="tx1">
                  <a:lumMod val="65000"/>
                  <a:lumOff val="35000"/>
                </a:schemeClr>
              </a:solidFill>
            </a:endParaRPr>
          </a:p>
          <a:p>
            <a:endParaRPr lang="lv-LV" dirty="0">
              <a:solidFill>
                <a:schemeClr val="tx1">
                  <a:lumMod val="65000"/>
                  <a:lumOff val="35000"/>
                </a:schemeClr>
              </a:solidFill>
            </a:endParaRPr>
          </a:p>
          <a:p>
            <a:endParaRPr lang="hu-HU" dirty="0" smtClean="0">
              <a:solidFill>
                <a:schemeClr val="tx1">
                  <a:lumMod val="65000"/>
                  <a:lumOff val="35000"/>
                </a:schemeClr>
              </a:solidFill>
            </a:endParaRPr>
          </a:p>
          <a:p>
            <a:endParaRPr lang="hu-HU" dirty="0">
              <a:solidFill>
                <a:schemeClr val="tx1">
                  <a:lumMod val="65000"/>
                  <a:lumOff val="35000"/>
                </a:schemeClr>
              </a:solidFill>
            </a:endParaRPr>
          </a:p>
          <a:p>
            <a:endParaRPr lang="hu-HU" dirty="0" smtClean="0">
              <a:solidFill>
                <a:schemeClr val="tx1">
                  <a:lumMod val="65000"/>
                  <a:lumOff val="35000"/>
                </a:schemeClr>
              </a:solidFill>
            </a:endParaRPr>
          </a:p>
          <a:p>
            <a:endParaRPr lang="hu-HU" dirty="0">
              <a:solidFill>
                <a:schemeClr val="tx1">
                  <a:lumMod val="65000"/>
                  <a:lumOff val="35000"/>
                </a:schemeClr>
              </a:solidFill>
            </a:endParaRPr>
          </a:p>
          <a:p>
            <a:r>
              <a:rPr lang="hu-HU" dirty="0" smtClean="0">
                <a:solidFill>
                  <a:schemeClr val="tx1">
                    <a:lumMod val="65000"/>
                    <a:lumOff val="35000"/>
                  </a:schemeClr>
                </a:solidFill>
              </a:rPr>
              <a:t>Munkaszerződés </a:t>
            </a:r>
            <a:r>
              <a:rPr lang="hu-HU" dirty="0" smtClean="0">
                <a:solidFill>
                  <a:schemeClr val="tx1">
                    <a:lumMod val="65000"/>
                    <a:lumOff val="35000"/>
                  </a:schemeClr>
                </a:solidFill>
              </a:rPr>
              <a:t>módosítása szükséges. </a:t>
            </a:r>
          </a:p>
          <a:p>
            <a:pPr marL="0" indent="0">
              <a:buNone/>
            </a:pPr>
            <a:endParaRPr lang="hu-HU" dirty="0">
              <a:solidFill>
                <a:schemeClr val="tx1">
                  <a:lumMod val="65000"/>
                  <a:lumOff val="35000"/>
                </a:schemeClr>
              </a:solidFill>
            </a:endParaRPr>
          </a:p>
          <a:p>
            <a:endParaRPr lang="hu-HU" dirty="0">
              <a:solidFill>
                <a:schemeClr val="tx1">
                  <a:lumMod val="65000"/>
                  <a:lumOff val="35000"/>
                </a:schemeClr>
              </a:solidFill>
            </a:endParaRPr>
          </a:p>
        </p:txBody>
      </p:sp>
      <p:graphicFrame>
        <p:nvGraphicFramePr>
          <p:cNvPr id="4" name="Táblázat 3"/>
          <p:cNvGraphicFramePr>
            <a:graphicFrameLocks noGrp="1"/>
          </p:cNvGraphicFramePr>
          <p:nvPr>
            <p:extLst>
              <p:ext uri="{D42A27DB-BD31-4B8C-83A1-F6EECF244321}">
                <p14:modId xmlns:p14="http://schemas.microsoft.com/office/powerpoint/2010/main" val="1665433152"/>
              </p:ext>
            </p:extLst>
          </p:nvPr>
        </p:nvGraphicFramePr>
        <p:xfrm>
          <a:off x="1828799" y="2835223"/>
          <a:ext cx="8863751" cy="2987703"/>
        </p:xfrm>
        <a:graphic>
          <a:graphicData uri="http://schemas.openxmlformats.org/drawingml/2006/table">
            <a:tbl>
              <a:tblPr/>
              <a:tblGrid>
                <a:gridCol w="1612604"/>
                <a:gridCol w="1635327"/>
                <a:gridCol w="1388231"/>
                <a:gridCol w="1388231"/>
                <a:gridCol w="862590"/>
                <a:gridCol w="329364"/>
                <a:gridCol w="1647404"/>
              </a:tblGrid>
              <a:tr h="198783">
                <a:tc>
                  <a:txBody>
                    <a:bodyPr/>
                    <a:lstStyle/>
                    <a:p>
                      <a:pPr algn="l" fontAlgn="ctr"/>
                      <a:r>
                        <a:rPr lang="hu-HU" sz="2000" b="0" i="0" u="none" strike="noStrike" dirty="0">
                          <a:solidFill>
                            <a:schemeClr val="tx1">
                              <a:lumMod val="65000"/>
                              <a:lumOff val="35000"/>
                            </a:schemeClr>
                          </a:solidFill>
                          <a:effectLst/>
                          <a:latin typeface="+mj-lt"/>
                        </a:rPr>
                        <a:t>Bérek</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hu-HU" sz="2000" b="0" i="0" u="none" strike="noStrike">
                        <a:solidFill>
                          <a:schemeClr val="tx1">
                            <a:lumMod val="65000"/>
                            <a:lumOff val="35000"/>
                          </a:schemeClr>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u-HU" sz="2000" b="0" i="0" u="none" strike="noStrike">
                        <a:solidFill>
                          <a:schemeClr val="tx1">
                            <a:lumMod val="65000"/>
                            <a:lumOff val="35000"/>
                          </a:schemeClr>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u-HU" sz="2000" b="0" i="0" u="none" strike="noStrike">
                        <a:solidFill>
                          <a:schemeClr val="tx1">
                            <a:lumMod val="65000"/>
                            <a:lumOff val="35000"/>
                          </a:schemeClr>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u-HU" sz="2000" b="0" i="0" u="none" strike="noStrike">
                        <a:solidFill>
                          <a:schemeClr val="tx1">
                            <a:lumMod val="65000"/>
                            <a:lumOff val="35000"/>
                          </a:schemeClr>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hu-HU" sz="2000" b="0" i="0" u="none" strike="noStrike">
                        <a:solidFill>
                          <a:schemeClr val="tx1">
                            <a:lumMod val="65000"/>
                            <a:lumOff val="35000"/>
                          </a:schemeClr>
                        </a:solidFill>
                        <a:effectLst/>
                        <a:latin typeface="+mj-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hu-HU"/>
                    </a:p>
                  </a:txBody>
                  <a:tcPr/>
                </a:tc>
              </a:tr>
              <a:tr h="238539">
                <a:tc>
                  <a:txBody>
                    <a:bodyPr/>
                    <a:lstStyle/>
                    <a:p>
                      <a:pPr algn="l" fontAlgn="ctr"/>
                      <a:r>
                        <a:rPr lang="hu-HU" sz="2000" b="0" i="0" u="none" strike="noStrike">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2000" b="1" i="0" u="none" strike="noStrike" dirty="0">
                          <a:solidFill>
                            <a:schemeClr val="tx1">
                              <a:lumMod val="65000"/>
                              <a:lumOff val="35000"/>
                            </a:schemeClr>
                          </a:solidFill>
                          <a:effectLst/>
                          <a:latin typeface="+mj-lt"/>
                        </a:rPr>
                        <a:t>Minimálbér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hu-HU"/>
                    </a:p>
                  </a:txBody>
                  <a:tcPr/>
                </a:tc>
                <a:tc>
                  <a:txBody>
                    <a:bodyPr/>
                    <a:lstStyle/>
                    <a:p>
                      <a:pPr algn="ctr" fontAlgn="ctr"/>
                      <a:r>
                        <a:rPr lang="hu-HU" sz="2000" b="1" i="0" u="none" strike="noStrike" dirty="0">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hu-HU" sz="2000" b="1" i="0" u="none" strike="noStrike" dirty="0">
                          <a:solidFill>
                            <a:schemeClr val="tx1">
                              <a:lumMod val="65000"/>
                              <a:lumOff val="35000"/>
                            </a:schemeClr>
                          </a:solidFill>
                          <a:effectLst/>
                          <a:latin typeface="+mj-lt"/>
                        </a:rPr>
                        <a:t>Garantált bérminimum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hu-HU"/>
                    </a:p>
                  </a:txBody>
                  <a:tcPr/>
                </a:tc>
                <a:tc hMerge="1">
                  <a:txBody>
                    <a:bodyPr/>
                    <a:lstStyle/>
                    <a:p>
                      <a:endParaRPr lang="hu-HU"/>
                    </a:p>
                  </a:txBody>
                  <a:tcPr/>
                </a:tc>
              </a:tr>
              <a:tr h="198783">
                <a:tc>
                  <a:txBody>
                    <a:bodyPr/>
                    <a:lstStyle/>
                    <a:p>
                      <a:pPr algn="l" fontAlgn="ctr"/>
                      <a:r>
                        <a:rPr lang="hu-HU" sz="2000" b="0" i="0" u="none" strike="noStrike" dirty="0">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1" i="0" u="none" strike="noStrike" dirty="0">
                          <a:solidFill>
                            <a:schemeClr val="tx1">
                              <a:lumMod val="65000"/>
                              <a:lumOff val="35000"/>
                            </a:schemeClr>
                          </a:solidFill>
                          <a:effectLst/>
                          <a:latin typeface="+mj-lt"/>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1" i="0" u="none" strike="noStrike">
                          <a:solidFill>
                            <a:schemeClr val="tx1">
                              <a:lumMod val="65000"/>
                              <a:lumOff val="35000"/>
                            </a:schemeClr>
                          </a:solidFill>
                          <a:effectLst/>
                          <a:latin typeface="+mj-lt"/>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1" i="0" u="none" strike="noStrike" dirty="0">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2000" b="1" i="0" u="none" strike="noStrike" dirty="0">
                          <a:solidFill>
                            <a:schemeClr val="tx1">
                              <a:lumMod val="65000"/>
                              <a:lumOff val="35000"/>
                            </a:schemeClr>
                          </a:solidFill>
                          <a:effectLst/>
                          <a:latin typeface="+mj-lt"/>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hu-HU" sz="2000" b="0" i="0" u="none" strike="noStrike">
                        <a:solidFill>
                          <a:schemeClr val="tx1">
                            <a:lumMod val="65000"/>
                            <a:lumOff val="35000"/>
                          </a:schemeClr>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1" i="0" u="none" strike="noStrike" dirty="0">
                          <a:solidFill>
                            <a:schemeClr val="tx1">
                              <a:lumMod val="65000"/>
                              <a:lumOff val="35000"/>
                            </a:schemeClr>
                          </a:solidFill>
                          <a:effectLst/>
                          <a:latin typeface="+mj-lt"/>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8783">
                <a:tc>
                  <a:txBody>
                    <a:bodyPr/>
                    <a:lstStyle/>
                    <a:p>
                      <a:pPr algn="l" fontAlgn="ctr"/>
                      <a:r>
                        <a:rPr lang="hu-HU" sz="2000" b="1" i="0" u="none" strike="noStrike" dirty="0">
                          <a:solidFill>
                            <a:schemeClr val="tx1">
                              <a:lumMod val="65000"/>
                              <a:lumOff val="35000"/>
                            </a:schemeClr>
                          </a:solidFill>
                          <a:effectLst/>
                          <a:latin typeface="+mj-lt"/>
                        </a:rPr>
                        <a:t>Havi bér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138.000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149.000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2000" b="0" i="0" u="none" strike="noStrike" dirty="0">
                          <a:solidFill>
                            <a:schemeClr val="tx1">
                              <a:lumMod val="65000"/>
                              <a:lumOff val="35000"/>
                            </a:schemeClr>
                          </a:solidFill>
                          <a:effectLst/>
                          <a:latin typeface="+mj-lt"/>
                        </a:rPr>
                        <a:t>180.500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hu-HU" sz="2000" b="0" i="0" u="none" strike="noStrike">
                        <a:solidFill>
                          <a:schemeClr val="tx1">
                            <a:lumMod val="65000"/>
                            <a:lumOff val="35000"/>
                          </a:schemeClr>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195.000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8783">
                <a:tc>
                  <a:txBody>
                    <a:bodyPr/>
                    <a:lstStyle/>
                    <a:p>
                      <a:pPr algn="l" fontAlgn="ctr"/>
                      <a:r>
                        <a:rPr lang="hu-HU" sz="2000" b="1" i="0" u="none" strike="noStrike">
                          <a:solidFill>
                            <a:schemeClr val="tx1">
                              <a:lumMod val="65000"/>
                              <a:lumOff val="35000"/>
                            </a:schemeClr>
                          </a:solidFill>
                          <a:effectLst/>
                          <a:latin typeface="+mj-lt"/>
                        </a:rPr>
                        <a:t>Heti bér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31.730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34.260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2000" b="0" i="0" u="none" strike="noStrike">
                          <a:solidFill>
                            <a:schemeClr val="tx1">
                              <a:lumMod val="65000"/>
                              <a:lumOff val="35000"/>
                            </a:schemeClr>
                          </a:solidFill>
                          <a:effectLst/>
                          <a:latin typeface="+mj-lt"/>
                        </a:rPr>
                        <a:t>41.500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hu-HU" sz="2000" b="0" i="0" u="none" strike="noStrike">
                        <a:solidFill>
                          <a:schemeClr val="tx1">
                            <a:lumMod val="65000"/>
                            <a:lumOff val="35000"/>
                          </a:schemeClr>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44.830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8783">
                <a:tc>
                  <a:txBody>
                    <a:bodyPr/>
                    <a:lstStyle/>
                    <a:p>
                      <a:pPr algn="l" fontAlgn="ctr"/>
                      <a:r>
                        <a:rPr lang="hu-HU" sz="2000" b="1" i="0" u="none" strike="noStrike">
                          <a:solidFill>
                            <a:schemeClr val="tx1">
                              <a:lumMod val="65000"/>
                              <a:lumOff val="35000"/>
                            </a:schemeClr>
                          </a:solidFill>
                          <a:effectLst/>
                          <a:latin typeface="+mj-lt"/>
                        </a:rPr>
                        <a:t>Napi bér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6.350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dirty="0">
                          <a:solidFill>
                            <a:srgbClr val="E48248"/>
                          </a:solidFill>
                          <a:effectLst/>
                          <a:latin typeface="+mj-lt"/>
                        </a:rPr>
                        <a:t>6.860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2000" b="0" i="0" u="none" strike="noStrike">
                          <a:solidFill>
                            <a:schemeClr val="tx1">
                              <a:lumMod val="65000"/>
                              <a:lumOff val="35000"/>
                            </a:schemeClr>
                          </a:solidFill>
                          <a:effectLst/>
                          <a:latin typeface="+mj-lt"/>
                        </a:rPr>
                        <a:t>8.300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hu-HU" sz="2000" b="0" i="0" u="none" strike="noStrike">
                        <a:solidFill>
                          <a:schemeClr val="tx1">
                            <a:lumMod val="65000"/>
                            <a:lumOff val="35000"/>
                          </a:schemeClr>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8.970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8783">
                <a:tc>
                  <a:txBody>
                    <a:bodyPr/>
                    <a:lstStyle/>
                    <a:p>
                      <a:pPr algn="l" fontAlgn="ctr"/>
                      <a:r>
                        <a:rPr lang="hu-HU" sz="2000" b="1" i="0" u="none" strike="noStrike" dirty="0">
                          <a:solidFill>
                            <a:schemeClr val="tx1">
                              <a:lumMod val="65000"/>
                              <a:lumOff val="35000"/>
                            </a:schemeClr>
                          </a:solidFill>
                          <a:effectLst/>
                          <a:latin typeface="+mj-lt"/>
                        </a:rPr>
                        <a:t>Órabér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a:solidFill>
                            <a:schemeClr val="tx1">
                              <a:lumMod val="65000"/>
                              <a:lumOff val="35000"/>
                            </a:schemeClr>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2000" b="0" i="0" u="none" strike="noStrike">
                          <a:solidFill>
                            <a:schemeClr val="tx1">
                              <a:lumMod val="65000"/>
                              <a:lumOff val="35000"/>
                            </a:schemeClr>
                          </a:solidFill>
                          <a:effectLst/>
                          <a:latin typeface="+mj-lt"/>
                        </a:rPr>
                        <a:t>1.038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hu-HU" sz="2000" b="0" i="0" u="none" strike="noStrike" dirty="0">
                        <a:solidFill>
                          <a:schemeClr val="tx1">
                            <a:lumMod val="65000"/>
                            <a:lumOff val="35000"/>
                          </a:schemeClr>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2000" b="0" i="0" u="none" strike="noStrike" dirty="0">
                          <a:solidFill>
                            <a:schemeClr val="tx1">
                              <a:lumMod val="65000"/>
                              <a:lumOff val="35000"/>
                            </a:schemeClr>
                          </a:solidFill>
                          <a:effectLst/>
                          <a:latin typeface="+mj-lt"/>
                        </a:rPr>
                        <a:t>1.121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8783">
                <a:tc>
                  <a:txBody>
                    <a:bodyPr/>
                    <a:lstStyle/>
                    <a:p>
                      <a:pPr algn="l" fontAlgn="b"/>
                      <a:r>
                        <a:rPr lang="hu-HU" sz="1100" b="0" i="0" u="none" strike="noStrike">
                          <a:solidFill>
                            <a:schemeClr val="tx1">
                              <a:lumMod val="65000"/>
                              <a:lumOff val="35000"/>
                            </a:schemeClr>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chemeClr val="tx1">
                              <a:lumMod val="65000"/>
                              <a:lumOff val="35000"/>
                            </a:schemeClr>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chemeClr val="tx1">
                              <a:lumMod val="65000"/>
                              <a:lumOff val="35000"/>
                            </a:schemeClr>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chemeClr val="tx1">
                              <a:lumMod val="65000"/>
                              <a:lumOff val="35000"/>
                            </a:schemeClr>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hu-HU" sz="1100" b="0" i="0" u="none" strike="noStrike">
                          <a:solidFill>
                            <a:schemeClr val="tx1">
                              <a:lumMod val="65000"/>
                              <a:lumOff val="35000"/>
                            </a:schemeClr>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hu-HU" sz="1100" b="0" i="0" u="none" strike="noStrike" dirty="0">
                        <a:solidFill>
                          <a:schemeClr val="tx1">
                            <a:lumMod val="65000"/>
                            <a:lumOff val="35000"/>
                          </a:schemeClr>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dirty="0">
                          <a:solidFill>
                            <a:schemeClr val="tx1">
                              <a:lumMod val="65000"/>
                              <a:lumOff val="35000"/>
                            </a:schemeClr>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783">
                <a:tc>
                  <a:txBody>
                    <a:bodyPr/>
                    <a:lstStyle/>
                    <a:p>
                      <a:pPr algn="l" fontAlgn="b"/>
                      <a:endParaRPr lang="hu-HU"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hu-HU"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hu-HU"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hu-HU" dirty="0"/>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884423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0"/>
            <a:ext cx="9601200" cy="640724"/>
          </a:xfrm>
        </p:spPr>
        <p:txBody>
          <a:bodyPr>
            <a:noAutofit/>
          </a:bodyPr>
          <a:lstStyle/>
          <a:p>
            <a:r>
              <a:rPr lang="hu-HU" dirty="0" smtClean="0">
                <a:solidFill>
                  <a:srgbClr val="E48248"/>
                </a:solidFill>
              </a:rPr>
              <a:t>MUNKAIDŐ KERET</a:t>
            </a:r>
            <a:endParaRPr lang="hu-HU" dirty="0">
              <a:solidFill>
                <a:srgbClr val="E48248"/>
              </a:solidFill>
            </a:endParaRPr>
          </a:p>
        </p:txBody>
      </p:sp>
      <p:sp>
        <p:nvSpPr>
          <p:cNvPr id="3" name="Tartalom helye 2"/>
          <p:cNvSpPr>
            <a:spLocks noGrp="1"/>
          </p:cNvSpPr>
          <p:nvPr>
            <p:ph idx="1"/>
          </p:nvPr>
        </p:nvSpPr>
        <p:spPr>
          <a:xfrm>
            <a:off x="1371600" y="1841678"/>
            <a:ext cx="9601200" cy="4025721"/>
          </a:xfrm>
        </p:spPr>
        <p:txBody>
          <a:bodyPr>
            <a:normAutofit lnSpcReduction="10000"/>
          </a:bodyPr>
          <a:lstStyle/>
          <a:p>
            <a:pPr marL="0" indent="0">
              <a:buNone/>
            </a:pPr>
            <a:r>
              <a:rPr lang="hu-HU" dirty="0" smtClean="0">
                <a:solidFill>
                  <a:schemeClr val="tx1">
                    <a:lumMod val="65000"/>
                    <a:lumOff val="35000"/>
                  </a:schemeClr>
                </a:solidFill>
              </a:rPr>
              <a:t>Munkaidő keret tartalma legfeljebb 4 hónap, vagy 16 hét. </a:t>
            </a:r>
          </a:p>
          <a:p>
            <a:pPr marL="0" indent="0">
              <a:buNone/>
            </a:pPr>
            <a:r>
              <a:rPr lang="hu-HU" dirty="0" smtClean="0">
                <a:solidFill>
                  <a:schemeClr val="tx1">
                    <a:lumMod val="65000"/>
                    <a:lumOff val="35000"/>
                  </a:schemeClr>
                </a:solidFill>
              </a:rPr>
              <a:t>A munkaidőkeretet alkalmazása a munkáltató tevékenységével összefügg. </a:t>
            </a:r>
          </a:p>
          <a:p>
            <a:pPr marL="0" indent="0">
              <a:buNone/>
            </a:pPr>
            <a:r>
              <a:rPr lang="hu-HU" dirty="0" err="1" smtClean="0">
                <a:solidFill>
                  <a:schemeClr val="tx1">
                    <a:lumMod val="65000"/>
                    <a:lumOff val="35000"/>
                  </a:schemeClr>
                </a:solidFill>
              </a:rPr>
              <a:t>Pl</a:t>
            </a:r>
            <a:r>
              <a:rPr lang="hu-HU" dirty="0" smtClean="0">
                <a:solidFill>
                  <a:schemeClr val="tx1">
                    <a:lumMod val="65000"/>
                    <a:lumOff val="35000"/>
                  </a:schemeClr>
                </a:solidFill>
              </a:rPr>
              <a:t>: egy irodában 5/2 munkahét mellet nem kell alkalmazni.</a:t>
            </a:r>
          </a:p>
          <a:p>
            <a:pPr marL="0" indent="0">
              <a:buNone/>
            </a:pPr>
            <a:r>
              <a:rPr lang="hu-HU" dirty="0" smtClean="0">
                <a:solidFill>
                  <a:schemeClr val="tx1">
                    <a:lumMod val="65000"/>
                    <a:lumOff val="35000"/>
                  </a:schemeClr>
                </a:solidFill>
              </a:rPr>
              <a:t>Kereskedelemben, vendéglátásban igen. A keret kezdő és befejezés időpontját  a tájékoztatóban kell meghatározni.  </a:t>
            </a:r>
          </a:p>
          <a:p>
            <a:pPr marL="0" indent="0">
              <a:buNone/>
            </a:pPr>
            <a:endParaRPr lang="hu-HU" dirty="0" smtClean="0">
              <a:solidFill>
                <a:schemeClr val="tx1">
                  <a:lumMod val="65000"/>
                  <a:lumOff val="35000"/>
                </a:schemeClr>
              </a:solidFill>
            </a:endParaRPr>
          </a:p>
          <a:p>
            <a:pPr marL="0" indent="0">
              <a:buNone/>
            </a:pPr>
            <a:r>
              <a:rPr lang="hu-HU" dirty="0" smtClean="0">
                <a:solidFill>
                  <a:schemeClr val="tx1">
                    <a:lumMod val="65000"/>
                    <a:lumOff val="35000"/>
                  </a:schemeClr>
                </a:solidFill>
              </a:rPr>
              <a:t>Munkaidő keret ( …. hónap átlagában) meghatározása: minden év páratlan hónap első</a:t>
            </a:r>
          </a:p>
          <a:p>
            <a:pPr marL="0" indent="0">
              <a:buNone/>
            </a:pPr>
            <a:r>
              <a:rPr lang="hu-HU" dirty="0" smtClean="0">
                <a:solidFill>
                  <a:schemeClr val="tx1">
                    <a:lumMod val="65000"/>
                    <a:lumOff val="35000"/>
                  </a:schemeClr>
                </a:solidFill>
              </a:rPr>
              <a:t> napjától, minden páros hónap utolsó napjáig. Hó közi belépőnél jogviszony kezdetétől a</a:t>
            </a:r>
          </a:p>
          <a:p>
            <a:pPr marL="0" indent="0">
              <a:buNone/>
            </a:pPr>
            <a:r>
              <a:rPr lang="hu-HU" dirty="0">
                <a:solidFill>
                  <a:schemeClr val="tx1">
                    <a:lumMod val="65000"/>
                    <a:lumOff val="35000"/>
                  </a:schemeClr>
                </a:solidFill>
              </a:rPr>
              <a:t>k</a:t>
            </a:r>
            <a:r>
              <a:rPr lang="hu-HU" dirty="0" smtClean="0">
                <a:solidFill>
                  <a:schemeClr val="tx1">
                    <a:lumMod val="65000"/>
                    <a:lumOff val="35000"/>
                  </a:schemeClr>
                </a:solidFill>
              </a:rPr>
              <a:t>övetkező páros hónap utolsó napjáig.</a:t>
            </a:r>
          </a:p>
          <a:p>
            <a:pPr marL="0" indent="0">
              <a:buNone/>
            </a:pPr>
            <a:endParaRPr lang="hu-HU" dirty="0" smtClean="0"/>
          </a:p>
          <a:p>
            <a:pPr marL="0" indent="0">
              <a:buNone/>
            </a:pPr>
            <a:endParaRPr lang="hu-HU" dirty="0"/>
          </a:p>
        </p:txBody>
      </p:sp>
    </p:spTree>
    <p:extLst>
      <p:ext uri="{BB962C8B-B14F-4D97-AF65-F5344CB8AC3E}">
        <p14:creationId xmlns:p14="http://schemas.microsoft.com/office/powerpoint/2010/main" val="103265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06859"/>
            <a:ext cx="9601200" cy="524814"/>
          </a:xfrm>
        </p:spPr>
        <p:txBody>
          <a:bodyPr>
            <a:noAutofit/>
          </a:bodyPr>
          <a:lstStyle/>
          <a:p>
            <a:r>
              <a:rPr lang="hu-HU" dirty="0" smtClean="0">
                <a:solidFill>
                  <a:srgbClr val="E48248"/>
                </a:solidFill>
              </a:rPr>
              <a:t>MUNKAVÁLLALÓ BEOSZTÁSA</a:t>
            </a:r>
            <a:endParaRPr lang="hu-HU" dirty="0">
              <a:solidFill>
                <a:srgbClr val="E48248"/>
              </a:solidFill>
            </a:endParaRPr>
          </a:p>
        </p:txBody>
      </p:sp>
      <p:sp>
        <p:nvSpPr>
          <p:cNvPr id="3" name="Tartalom helye 2"/>
          <p:cNvSpPr>
            <a:spLocks noGrp="1"/>
          </p:cNvSpPr>
          <p:nvPr>
            <p:ph idx="1"/>
          </p:nvPr>
        </p:nvSpPr>
        <p:spPr>
          <a:xfrm>
            <a:off x="1371600" y="1210614"/>
            <a:ext cx="9601200" cy="5254580"/>
          </a:xfrm>
        </p:spPr>
        <p:txBody>
          <a:bodyPr/>
          <a:lstStyle/>
          <a:p>
            <a:pPr>
              <a:buFont typeface="Wingdings" panose="05000000000000000000" pitchFamily="2" charset="2"/>
              <a:buChar char="§"/>
            </a:pPr>
            <a:r>
              <a:rPr lang="hu-HU" dirty="0" smtClean="0">
                <a:solidFill>
                  <a:schemeClr val="tx1">
                    <a:lumMod val="65000"/>
                    <a:lumOff val="35000"/>
                  </a:schemeClr>
                </a:solidFill>
              </a:rPr>
              <a:t>A munkavállaló beosztás szerinti napi munkaideje (részmunkaidőt kivéve) 4 óránál rövidebb nem lehet, és 12 óránál hosszabb nem lehet.  </a:t>
            </a:r>
            <a:r>
              <a:rPr lang="hu-HU" dirty="0">
                <a:solidFill>
                  <a:schemeClr val="tx1">
                    <a:lumMod val="65000"/>
                    <a:lumOff val="35000"/>
                  </a:schemeClr>
                </a:solidFill>
              </a:rPr>
              <a:t>K</a:t>
            </a:r>
            <a:r>
              <a:rPr lang="hu-HU" dirty="0" smtClean="0">
                <a:solidFill>
                  <a:schemeClr val="tx1">
                    <a:lumMod val="65000"/>
                    <a:lumOff val="35000"/>
                  </a:schemeClr>
                </a:solidFill>
              </a:rPr>
              <a:t>észenléti jellegű munkaköröknél legfeljebb ez 24 óra lehet.</a:t>
            </a:r>
          </a:p>
          <a:p>
            <a:pPr>
              <a:buFont typeface="Wingdings" panose="05000000000000000000" pitchFamily="2" charset="2"/>
              <a:buChar char="§"/>
            </a:pPr>
            <a:r>
              <a:rPr lang="hu-HU" dirty="0" smtClean="0">
                <a:solidFill>
                  <a:schemeClr val="tx1">
                    <a:lumMod val="65000"/>
                    <a:lumOff val="35000"/>
                  </a:schemeClr>
                </a:solidFill>
              </a:rPr>
              <a:t>Heti munkaideje negyvennyolc, készenléti munkaköröknél (a felek megállapodás) szerint legfeljebb hetvenkét óra.</a:t>
            </a:r>
          </a:p>
          <a:p>
            <a:pPr marL="0" indent="0">
              <a:buNone/>
            </a:pPr>
            <a:r>
              <a:rPr lang="hu-HU" dirty="0" smtClean="0">
                <a:solidFill>
                  <a:srgbClr val="E48248"/>
                </a:solidFill>
              </a:rPr>
              <a:t>Munkaidő vasárnapra vagy munkaszüneti napra történő beosztása</a:t>
            </a:r>
          </a:p>
          <a:p>
            <a:pPr marL="0" indent="0">
              <a:buNone/>
            </a:pPr>
            <a:r>
              <a:rPr lang="hu-HU" dirty="0" smtClean="0">
                <a:solidFill>
                  <a:schemeClr val="tx1">
                    <a:lumMod val="65000"/>
                    <a:lumOff val="35000"/>
                  </a:schemeClr>
                </a:solidFill>
              </a:rPr>
              <a:t>Vasárnapra rendes munkaidő</a:t>
            </a:r>
          </a:p>
          <a:p>
            <a:pPr marL="0" indent="0">
              <a:buNone/>
            </a:pPr>
            <a:r>
              <a:rPr lang="hu-HU" sz="1600" dirty="0" smtClean="0">
                <a:solidFill>
                  <a:schemeClr val="tx1">
                    <a:lumMod val="65000"/>
                    <a:lumOff val="35000"/>
                  </a:schemeClr>
                </a:solidFill>
              </a:rPr>
              <a:t>a.) A rendeltetés folytán e  napon is működő munkáltatónál vagy munkakörben</a:t>
            </a:r>
          </a:p>
          <a:p>
            <a:pPr marL="0" indent="0">
              <a:buNone/>
            </a:pPr>
            <a:r>
              <a:rPr lang="hu-HU" sz="1600" dirty="0" smtClean="0">
                <a:solidFill>
                  <a:schemeClr val="tx1">
                    <a:lumMod val="65000"/>
                    <a:lumOff val="35000"/>
                  </a:schemeClr>
                </a:solidFill>
              </a:rPr>
              <a:t>b.) idényjellegű</a:t>
            </a:r>
          </a:p>
          <a:p>
            <a:pPr marL="0" indent="0">
              <a:buNone/>
            </a:pPr>
            <a:r>
              <a:rPr lang="hu-HU" sz="1600" dirty="0" smtClean="0">
                <a:solidFill>
                  <a:schemeClr val="tx1">
                    <a:lumMod val="65000"/>
                    <a:lumOff val="35000"/>
                  </a:schemeClr>
                </a:solidFill>
              </a:rPr>
              <a:t>c.) megszakítás nélküli</a:t>
            </a:r>
          </a:p>
          <a:p>
            <a:pPr marL="0" indent="0">
              <a:buNone/>
            </a:pPr>
            <a:r>
              <a:rPr lang="hu-HU" sz="1600" dirty="0" smtClean="0">
                <a:solidFill>
                  <a:schemeClr val="tx1">
                    <a:lumMod val="65000"/>
                    <a:lumOff val="35000"/>
                  </a:schemeClr>
                </a:solidFill>
              </a:rPr>
              <a:t>d.) több műszakos tevékenység</a:t>
            </a:r>
          </a:p>
          <a:p>
            <a:pPr marL="0" indent="0">
              <a:buNone/>
            </a:pPr>
            <a:r>
              <a:rPr lang="hu-HU" sz="1600" dirty="0" smtClean="0">
                <a:solidFill>
                  <a:schemeClr val="tx1">
                    <a:lumMod val="65000"/>
                    <a:lumOff val="35000"/>
                  </a:schemeClr>
                </a:solidFill>
              </a:rPr>
              <a:t>e.) készenléti jellegű munkakörben</a:t>
            </a:r>
          </a:p>
          <a:p>
            <a:pPr marL="0" indent="0">
              <a:buNone/>
            </a:pPr>
            <a:r>
              <a:rPr lang="hu-HU" sz="1600" dirty="0" smtClean="0">
                <a:solidFill>
                  <a:schemeClr val="tx1">
                    <a:lumMod val="65000"/>
                    <a:lumOff val="35000"/>
                  </a:schemeClr>
                </a:solidFill>
              </a:rPr>
              <a:t>f.) kizárólag szombat és vasárnap részmunkaidőben</a:t>
            </a:r>
          </a:p>
          <a:p>
            <a:pPr>
              <a:buFont typeface="Wingdings" panose="05000000000000000000" pitchFamily="2" charset="2"/>
              <a:buChar char="§"/>
            </a:pPr>
            <a:endParaRPr lang="hu-HU" dirty="0">
              <a:solidFill>
                <a:srgbClr val="FF0000"/>
              </a:solidFill>
            </a:endParaRPr>
          </a:p>
        </p:txBody>
      </p:sp>
    </p:spTree>
    <p:extLst>
      <p:ext uri="{BB962C8B-B14F-4D97-AF65-F5344CB8AC3E}">
        <p14:creationId xmlns:p14="http://schemas.microsoft.com/office/powerpoint/2010/main" val="2100026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249195"/>
            <a:ext cx="9601200" cy="1485900"/>
          </a:xfrm>
        </p:spPr>
        <p:txBody>
          <a:bodyPr/>
          <a:lstStyle/>
          <a:p>
            <a:r>
              <a:rPr lang="hu-HU" dirty="0" smtClean="0">
                <a:solidFill>
                  <a:srgbClr val="E48248"/>
                </a:solidFill>
              </a:rPr>
              <a:t>RENDKÍVÜLI MUNKAIDŐ</a:t>
            </a:r>
            <a:r>
              <a:rPr lang="hu-HU" dirty="0" smtClean="0">
                <a:solidFill>
                  <a:srgbClr val="FF0000"/>
                </a:solidFill>
              </a:rPr>
              <a:t/>
            </a:r>
            <a:br>
              <a:rPr lang="hu-HU" dirty="0" smtClean="0">
                <a:solidFill>
                  <a:srgbClr val="FF0000"/>
                </a:solidFill>
              </a:rPr>
            </a:br>
            <a:endParaRPr lang="hu-HU" dirty="0">
              <a:solidFill>
                <a:srgbClr val="FF0000"/>
              </a:solidFill>
            </a:endParaRPr>
          </a:p>
        </p:txBody>
      </p:sp>
      <p:sp>
        <p:nvSpPr>
          <p:cNvPr id="3" name="Tartalom helye 2"/>
          <p:cNvSpPr>
            <a:spLocks noGrp="1"/>
          </p:cNvSpPr>
          <p:nvPr>
            <p:ph idx="1"/>
          </p:nvPr>
        </p:nvSpPr>
        <p:spPr>
          <a:xfrm>
            <a:off x="1371600" y="1365161"/>
            <a:ext cx="9601200" cy="5267459"/>
          </a:xfrm>
        </p:spPr>
        <p:txBody>
          <a:bodyPr>
            <a:normAutofit lnSpcReduction="10000"/>
          </a:bodyPr>
          <a:lstStyle/>
          <a:p>
            <a:pPr marL="0" indent="0">
              <a:buNone/>
            </a:pPr>
            <a:r>
              <a:rPr lang="hu-HU" dirty="0" smtClean="0">
                <a:solidFill>
                  <a:schemeClr val="tx1">
                    <a:lumMod val="65000"/>
                    <a:lumOff val="35000"/>
                  </a:schemeClr>
                </a:solidFill>
              </a:rPr>
              <a:t>Nincs </a:t>
            </a:r>
            <a:r>
              <a:rPr lang="hu-HU" dirty="0">
                <a:solidFill>
                  <a:schemeClr val="tx1">
                    <a:lumMod val="65000"/>
                    <a:lumOff val="35000"/>
                  </a:schemeClr>
                </a:solidFill>
              </a:rPr>
              <a:t>változás azzal kapcsolatban, hogy teljes munkaidőben foglalkoztatott munkavállaló részére a munkáltató naptári évenként 250 óra rendkívüli munkaidőt rendelhet el. Ez a szám kifejezetten a két fél írásbeli megállapodása esetén emelhető 400-ra. </a:t>
            </a:r>
            <a:r>
              <a:rPr lang="hu-HU" dirty="0" smtClean="0">
                <a:solidFill>
                  <a:schemeClr val="tx1">
                    <a:lumMod val="65000"/>
                    <a:lumOff val="35000"/>
                  </a:schemeClr>
                </a:solidFill>
              </a:rPr>
              <a:t>A </a:t>
            </a:r>
            <a:r>
              <a:rPr lang="hu-HU" dirty="0">
                <a:solidFill>
                  <a:schemeClr val="tx1">
                    <a:lumMod val="65000"/>
                    <a:lumOff val="35000"/>
                  </a:schemeClr>
                </a:solidFill>
              </a:rPr>
              <a:t>munkavállaló a megállapodást mindkét esetben a naptári év végére mondhatja fel.</a:t>
            </a:r>
          </a:p>
          <a:p>
            <a:pPr marL="0" indent="0">
              <a:buNone/>
            </a:pPr>
            <a:r>
              <a:rPr lang="hu-HU" dirty="0">
                <a:solidFill>
                  <a:schemeClr val="tx1">
                    <a:lumMod val="65000"/>
                    <a:lumOff val="35000"/>
                  </a:schemeClr>
                </a:solidFill>
              </a:rPr>
              <a:t>A rendkívüli munkaidőt arányosan kell alkalmazni, ha</a:t>
            </a:r>
          </a:p>
          <a:p>
            <a:r>
              <a:rPr lang="hu-HU" dirty="0">
                <a:solidFill>
                  <a:schemeClr val="tx1">
                    <a:lumMod val="65000"/>
                    <a:lumOff val="35000"/>
                  </a:schemeClr>
                </a:solidFill>
              </a:rPr>
              <a:t>a munkaviszony évközben kezdődött,</a:t>
            </a:r>
          </a:p>
          <a:p>
            <a:r>
              <a:rPr lang="hu-HU" dirty="0">
                <a:solidFill>
                  <a:schemeClr val="tx1">
                    <a:lumMod val="65000"/>
                    <a:lumOff val="35000"/>
                  </a:schemeClr>
                </a:solidFill>
              </a:rPr>
              <a:t>határozott időre vagy</a:t>
            </a:r>
          </a:p>
          <a:p>
            <a:r>
              <a:rPr lang="hu-HU" dirty="0">
                <a:solidFill>
                  <a:schemeClr val="tx1">
                    <a:lumMod val="65000"/>
                    <a:lumOff val="35000"/>
                  </a:schemeClr>
                </a:solidFill>
              </a:rPr>
              <a:t>részmunkaidőre jött létre.</a:t>
            </a:r>
          </a:p>
          <a:p>
            <a:pPr marL="0" indent="0" algn="ctr">
              <a:buNone/>
            </a:pPr>
            <a:r>
              <a:rPr lang="hu-HU" dirty="0" smtClean="0">
                <a:solidFill>
                  <a:srgbClr val="FF0000"/>
                </a:solidFill>
              </a:rPr>
              <a:t>      </a:t>
            </a:r>
            <a:r>
              <a:rPr lang="hu-HU" dirty="0" smtClean="0">
                <a:solidFill>
                  <a:srgbClr val="E48248"/>
                </a:solidFill>
              </a:rPr>
              <a:t>Nyilvántartási </a:t>
            </a:r>
            <a:r>
              <a:rPr lang="hu-HU" dirty="0">
                <a:solidFill>
                  <a:srgbClr val="E48248"/>
                </a:solidFill>
              </a:rPr>
              <a:t>kötelezettség</a:t>
            </a:r>
          </a:p>
          <a:p>
            <a:pPr marL="0" indent="0">
              <a:buNone/>
            </a:pPr>
            <a:r>
              <a:rPr lang="hu-HU" dirty="0">
                <a:solidFill>
                  <a:schemeClr val="tx1">
                    <a:lumMod val="65000"/>
                    <a:lumOff val="35000"/>
                  </a:schemeClr>
                </a:solidFill>
              </a:rPr>
              <a:t>A munkáltató eddigi nyilvántartási kötelezettségei szintén változatlanok (a rendes és a rendkívüli munkaidő, a készenlét, és a szabadság tartama), 2019-től azonban nyilván kell tartania a fent említett, túlmunka időtartamára vonatkozó megállapodásokat, és az e szerint teljesített rendkívüli munkaidőt is.</a:t>
            </a:r>
          </a:p>
          <a:p>
            <a:endParaRPr lang="hu-HU" dirty="0"/>
          </a:p>
        </p:txBody>
      </p:sp>
    </p:spTree>
    <p:extLst>
      <p:ext uri="{BB962C8B-B14F-4D97-AF65-F5344CB8AC3E}">
        <p14:creationId xmlns:p14="http://schemas.microsoft.com/office/powerpoint/2010/main" val="2325730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89237"/>
            <a:ext cx="9601200" cy="666482"/>
          </a:xfrm>
        </p:spPr>
        <p:txBody>
          <a:bodyPr>
            <a:noAutofit/>
          </a:bodyPr>
          <a:lstStyle/>
          <a:p>
            <a:r>
              <a:rPr lang="hu-HU" dirty="0" smtClean="0">
                <a:solidFill>
                  <a:srgbClr val="E48248"/>
                </a:solidFill>
              </a:rPr>
              <a:t>PIHENŐ NAP</a:t>
            </a:r>
            <a:endParaRPr lang="hu-HU" dirty="0">
              <a:solidFill>
                <a:srgbClr val="E48248"/>
              </a:solidFill>
            </a:endParaRPr>
          </a:p>
        </p:txBody>
      </p:sp>
      <p:sp>
        <p:nvSpPr>
          <p:cNvPr id="3" name="Tartalom helye 2"/>
          <p:cNvSpPr>
            <a:spLocks noGrp="1"/>
          </p:cNvSpPr>
          <p:nvPr>
            <p:ph idx="1"/>
          </p:nvPr>
        </p:nvSpPr>
        <p:spPr>
          <a:xfrm>
            <a:off x="1371600" y="1162811"/>
            <a:ext cx="9601200" cy="5220701"/>
          </a:xfrm>
        </p:spPr>
        <p:txBody>
          <a:bodyPr>
            <a:normAutofit lnSpcReduction="10000"/>
          </a:bodyPr>
          <a:lstStyle/>
          <a:p>
            <a:pPr>
              <a:lnSpc>
                <a:spcPct val="150000"/>
              </a:lnSpc>
            </a:pPr>
            <a:r>
              <a:rPr lang="hu-HU" dirty="0" smtClean="0">
                <a:solidFill>
                  <a:schemeClr val="tx1">
                    <a:lumMod val="65000"/>
                    <a:lumOff val="35000"/>
                  </a:schemeClr>
                </a:solidFill>
              </a:rPr>
              <a:t>Általánosan </a:t>
            </a:r>
            <a:r>
              <a:rPr lang="hu-HU" dirty="0">
                <a:solidFill>
                  <a:schemeClr val="tx1">
                    <a:lumMod val="65000"/>
                    <a:lumOff val="35000"/>
                  </a:schemeClr>
                </a:solidFill>
              </a:rPr>
              <a:t>továbbra is heti 2 pihenőnap illeti meg a munkavállalót. Azonban 2019-től az egyenlőtlen munkaidő-beosztásban foglalkoztatottaknak 6 nap után kell 1 pihenőnapot, ezen belül a megszakítás nélküli, a több műszakos vagy az idényjellegű tevékenység keretében foglalkoztatott munkavállaló esetében havonta 1 heti pihenőnapot kell biztosítani.</a:t>
            </a:r>
          </a:p>
          <a:p>
            <a:pPr>
              <a:lnSpc>
                <a:spcPct val="150000"/>
              </a:lnSpc>
            </a:pPr>
            <a:r>
              <a:rPr lang="hu-HU" dirty="0">
                <a:solidFill>
                  <a:schemeClr val="tx1">
                    <a:lumMod val="65000"/>
                    <a:lumOff val="35000"/>
                  </a:schemeClr>
                </a:solidFill>
              </a:rPr>
              <a:t>Továbbra is kötelező havonta 1 pihenőnapot vasárnapra osztani, kivéve ha kizárólag szombaton és vasárnap részmunkaidőben van foglalkoztatva a munkavállaló.</a:t>
            </a:r>
          </a:p>
          <a:p>
            <a:pPr>
              <a:lnSpc>
                <a:spcPct val="150000"/>
              </a:lnSpc>
            </a:pPr>
            <a:r>
              <a:rPr lang="hu-HU" dirty="0">
                <a:solidFill>
                  <a:schemeClr val="tx1">
                    <a:lumMod val="65000"/>
                    <a:lumOff val="35000"/>
                  </a:schemeClr>
                </a:solidFill>
              </a:rPr>
              <a:t>A fiatal munkavállaló esetében a heti pihenőnap és a heti pihenőidő továbbra sem osztható be egyenlőtlenül.</a:t>
            </a:r>
          </a:p>
          <a:p>
            <a:pPr>
              <a:lnSpc>
                <a:spcPct val="150000"/>
              </a:lnSpc>
            </a:pPr>
            <a:endParaRPr lang="hu-HU" dirty="0">
              <a:solidFill>
                <a:schemeClr val="tx1">
                  <a:lumMod val="65000"/>
                  <a:lumOff val="35000"/>
                </a:schemeClr>
              </a:solidFill>
            </a:endParaRPr>
          </a:p>
        </p:txBody>
      </p:sp>
    </p:spTree>
    <p:extLst>
      <p:ext uri="{BB962C8B-B14F-4D97-AF65-F5344CB8AC3E}">
        <p14:creationId xmlns:p14="http://schemas.microsoft.com/office/powerpoint/2010/main" val="1337544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48048"/>
            <a:ext cx="9601200" cy="576330"/>
          </a:xfrm>
        </p:spPr>
        <p:txBody>
          <a:bodyPr>
            <a:noAutofit/>
          </a:bodyPr>
          <a:lstStyle/>
          <a:p>
            <a:r>
              <a:rPr lang="hu-HU" dirty="0" smtClean="0">
                <a:solidFill>
                  <a:srgbClr val="E48248"/>
                </a:solidFill>
              </a:rPr>
              <a:t>MUNKAKÖZI SZÜNET</a:t>
            </a:r>
            <a:endParaRPr lang="hu-HU" dirty="0">
              <a:solidFill>
                <a:srgbClr val="E48248"/>
              </a:solidFill>
            </a:endParaRPr>
          </a:p>
        </p:txBody>
      </p:sp>
      <p:sp>
        <p:nvSpPr>
          <p:cNvPr id="3" name="Tartalom helye 2"/>
          <p:cNvSpPr>
            <a:spLocks noGrp="1"/>
          </p:cNvSpPr>
          <p:nvPr>
            <p:ph idx="1"/>
          </p:nvPr>
        </p:nvSpPr>
        <p:spPr>
          <a:xfrm>
            <a:off x="1371600" y="1712890"/>
            <a:ext cx="9601200" cy="4154510"/>
          </a:xfrm>
        </p:spPr>
        <p:txBody>
          <a:bodyPr>
            <a:normAutofit/>
          </a:bodyPr>
          <a:lstStyle/>
          <a:p>
            <a:pPr marL="0" indent="0">
              <a:buNone/>
            </a:pPr>
            <a:r>
              <a:rPr lang="hu-HU" dirty="0">
                <a:solidFill>
                  <a:schemeClr val="tx1">
                    <a:lumMod val="65000"/>
                    <a:lumOff val="35000"/>
                  </a:schemeClr>
                </a:solidFill>
              </a:rPr>
              <a:t>A munkavállaló részére, ha a beosztás szerinti napi munkaidő vagy a </a:t>
            </a:r>
            <a:r>
              <a:rPr lang="hu-HU" dirty="0" smtClean="0">
                <a:solidFill>
                  <a:schemeClr val="tx1">
                    <a:lumMod val="65000"/>
                    <a:lumOff val="35000"/>
                  </a:schemeClr>
                </a:solidFill>
              </a:rPr>
              <a:t> </a:t>
            </a:r>
            <a:r>
              <a:rPr lang="hu-HU" dirty="0">
                <a:solidFill>
                  <a:schemeClr val="tx1">
                    <a:lumMod val="65000"/>
                    <a:lumOff val="35000"/>
                  </a:schemeClr>
                </a:solidFill>
              </a:rPr>
              <a:t>rendkívüli munkaidő tartama</a:t>
            </a:r>
          </a:p>
          <a:p>
            <a:r>
              <a:rPr lang="hu-HU" i="1" dirty="0">
                <a:solidFill>
                  <a:schemeClr val="tx1">
                    <a:lumMod val="65000"/>
                    <a:lumOff val="35000"/>
                  </a:schemeClr>
                </a:solidFill>
              </a:rPr>
              <a:t>a) </a:t>
            </a:r>
            <a:r>
              <a:rPr lang="hu-HU" dirty="0" err="1">
                <a:solidFill>
                  <a:schemeClr val="tx1">
                    <a:lumMod val="65000"/>
                    <a:lumOff val="35000"/>
                  </a:schemeClr>
                </a:solidFill>
              </a:rPr>
              <a:t>a</a:t>
            </a:r>
            <a:r>
              <a:rPr lang="hu-HU" dirty="0">
                <a:solidFill>
                  <a:schemeClr val="tx1">
                    <a:lumMod val="65000"/>
                    <a:lumOff val="35000"/>
                  </a:schemeClr>
                </a:solidFill>
              </a:rPr>
              <a:t> hat órát meghaladja, húsz perc,</a:t>
            </a:r>
          </a:p>
          <a:p>
            <a:r>
              <a:rPr lang="hu-HU" i="1" dirty="0">
                <a:solidFill>
                  <a:schemeClr val="tx1">
                    <a:lumMod val="65000"/>
                    <a:lumOff val="35000"/>
                  </a:schemeClr>
                </a:solidFill>
              </a:rPr>
              <a:t>b) </a:t>
            </a:r>
            <a:r>
              <a:rPr lang="hu-HU" dirty="0">
                <a:solidFill>
                  <a:schemeClr val="tx1">
                    <a:lumMod val="65000"/>
                    <a:lumOff val="35000"/>
                  </a:schemeClr>
                </a:solidFill>
              </a:rPr>
              <a:t>a kilenc órát meghaladja, további </a:t>
            </a:r>
            <a:r>
              <a:rPr lang="hu-HU" dirty="0" smtClean="0">
                <a:solidFill>
                  <a:schemeClr val="tx1">
                    <a:lumMod val="65000"/>
                    <a:lumOff val="35000"/>
                  </a:schemeClr>
                </a:solidFill>
              </a:rPr>
              <a:t>huszonöt perc </a:t>
            </a:r>
            <a:r>
              <a:rPr lang="hu-HU" dirty="0">
                <a:solidFill>
                  <a:schemeClr val="tx1">
                    <a:lumMod val="65000"/>
                    <a:lumOff val="35000"/>
                  </a:schemeClr>
                </a:solidFill>
              </a:rPr>
              <a:t>munkaközi szünetet kell biztosítani.</a:t>
            </a:r>
          </a:p>
          <a:p>
            <a:pPr marL="0" indent="0">
              <a:buNone/>
            </a:pPr>
            <a:r>
              <a:rPr lang="hu-HU" dirty="0" smtClean="0">
                <a:solidFill>
                  <a:schemeClr val="tx1">
                    <a:lumMod val="65000"/>
                    <a:lumOff val="35000"/>
                  </a:schemeClr>
                </a:solidFill>
              </a:rPr>
              <a:t> </a:t>
            </a:r>
            <a:r>
              <a:rPr lang="hu-HU" dirty="0">
                <a:solidFill>
                  <a:schemeClr val="tx1">
                    <a:lumMod val="65000"/>
                    <a:lumOff val="35000"/>
                  </a:schemeClr>
                </a:solidFill>
              </a:rPr>
              <a:t>A beosztás szerinti napi munkaidőbe a </a:t>
            </a:r>
            <a:r>
              <a:rPr lang="hu-HU" dirty="0" smtClean="0">
                <a:solidFill>
                  <a:schemeClr val="tx1">
                    <a:lumMod val="65000"/>
                    <a:lumOff val="35000"/>
                  </a:schemeClr>
                </a:solidFill>
              </a:rPr>
              <a:t> </a:t>
            </a:r>
            <a:r>
              <a:rPr lang="hu-HU" dirty="0">
                <a:solidFill>
                  <a:schemeClr val="tx1">
                    <a:lumMod val="65000"/>
                    <a:lumOff val="35000"/>
                  </a:schemeClr>
                </a:solidFill>
              </a:rPr>
              <a:t>rendkívüli munkaidő tartamát be kell </a:t>
            </a:r>
            <a:r>
              <a:rPr lang="hu-HU" dirty="0" smtClean="0">
                <a:solidFill>
                  <a:schemeClr val="tx1">
                    <a:lumMod val="65000"/>
                    <a:lumOff val="35000"/>
                  </a:schemeClr>
                </a:solidFill>
              </a:rPr>
              <a:t>számítani.</a:t>
            </a:r>
          </a:p>
          <a:p>
            <a:pPr marL="0" indent="0">
              <a:buNone/>
            </a:pPr>
            <a:r>
              <a:rPr lang="hu-HU" dirty="0" smtClean="0">
                <a:solidFill>
                  <a:schemeClr val="tx1">
                    <a:lumMod val="65000"/>
                    <a:lumOff val="35000"/>
                  </a:schemeClr>
                </a:solidFill>
              </a:rPr>
              <a:t> A munkaközi szünetet a munkavégzés megszakításával kell kiadni.</a:t>
            </a:r>
          </a:p>
          <a:p>
            <a:pPr marL="0" indent="0">
              <a:buNone/>
            </a:pPr>
            <a:r>
              <a:rPr lang="hu-HU" dirty="0" smtClean="0">
                <a:solidFill>
                  <a:schemeClr val="tx1">
                    <a:lumMod val="65000"/>
                    <a:lumOff val="35000"/>
                  </a:schemeClr>
                </a:solidFill>
              </a:rPr>
              <a:t>A számítógép előtti munkavégzés munkavédelmi szabályai ettől eltérőek.</a:t>
            </a:r>
          </a:p>
          <a:p>
            <a:pPr marL="0" indent="0">
              <a:buNone/>
            </a:pPr>
            <a:endParaRPr lang="hu-HU" dirty="0">
              <a:solidFill>
                <a:schemeClr val="tx1">
                  <a:lumMod val="65000"/>
                  <a:lumOff val="35000"/>
                </a:schemeClr>
              </a:solidFill>
            </a:endParaRPr>
          </a:p>
          <a:p>
            <a:pPr marL="0" indent="0">
              <a:buNone/>
            </a:pPr>
            <a:endParaRPr lang="hu-HU" dirty="0" smtClean="0">
              <a:solidFill>
                <a:schemeClr val="tx1">
                  <a:lumMod val="65000"/>
                  <a:lumOff val="35000"/>
                </a:schemeClr>
              </a:solidFill>
            </a:endParaRPr>
          </a:p>
          <a:p>
            <a:endParaRPr lang="hu-HU" dirty="0">
              <a:solidFill>
                <a:schemeClr val="tx1">
                  <a:lumMod val="65000"/>
                  <a:lumOff val="35000"/>
                </a:schemeClr>
              </a:solidFill>
            </a:endParaRPr>
          </a:p>
        </p:txBody>
      </p:sp>
    </p:spTree>
    <p:extLst>
      <p:ext uri="{BB962C8B-B14F-4D97-AF65-F5344CB8AC3E}">
        <p14:creationId xmlns:p14="http://schemas.microsoft.com/office/powerpoint/2010/main" val="463132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599" y="364524"/>
            <a:ext cx="9601200" cy="614966"/>
          </a:xfrm>
        </p:spPr>
        <p:txBody>
          <a:bodyPr>
            <a:noAutofit/>
          </a:bodyPr>
          <a:lstStyle/>
          <a:p>
            <a:r>
              <a:rPr lang="hu-HU" dirty="0" smtClean="0">
                <a:solidFill>
                  <a:srgbClr val="E48248"/>
                </a:solidFill>
              </a:rPr>
              <a:t>BÉRPÓTLÉK</a:t>
            </a:r>
            <a:endParaRPr lang="hu-HU" dirty="0">
              <a:solidFill>
                <a:srgbClr val="E48248"/>
              </a:solidFill>
            </a:endParaRPr>
          </a:p>
        </p:txBody>
      </p:sp>
      <p:sp>
        <p:nvSpPr>
          <p:cNvPr id="3" name="Tartalom helye 2"/>
          <p:cNvSpPr>
            <a:spLocks noGrp="1"/>
          </p:cNvSpPr>
          <p:nvPr>
            <p:ph idx="1"/>
          </p:nvPr>
        </p:nvSpPr>
        <p:spPr>
          <a:xfrm>
            <a:off x="1371599" y="1429555"/>
            <a:ext cx="10373933" cy="4437845"/>
          </a:xfrm>
        </p:spPr>
        <p:txBody>
          <a:bodyPr>
            <a:normAutofit/>
          </a:bodyPr>
          <a:lstStyle/>
          <a:p>
            <a:pPr marL="0" indent="0">
              <a:buNone/>
            </a:pPr>
            <a:r>
              <a:rPr lang="hu-HU" dirty="0">
                <a:solidFill>
                  <a:schemeClr val="tx1">
                    <a:lumMod val="65000"/>
                    <a:lumOff val="35000"/>
                  </a:schemeClr>
                </a:solidFill>
              </a:rPr>
              <a:t> A bérpótlék a munkavállalót a rendes munkaidőre járó munkabérén felül </a:t>
            </a:r>
            <a:r>
              <a:rPr lang="hu-HU" dirty="0" smtClean="0">
                <a:solidFill>
                  <a:schemeClr val="tx1">
                    <a:lumMod val="65000"/>
                    <a:lumOff val="35000"/>
                  </a:schemeClr>
                </a:solidFill>
              </a:rPr>
              <a:t>illeti meg.</a:t>
            </a:r>
          </a:p>
          <a:p>
            <a:pPr marL="0" indent="0">
              <a:buNone/>
            </a:pPr>
            <a:r>
              <a:rPr lang="hu-HU" dirty="0" smtClean="0">
                <a:solidFill>
                  <a:schemeClr val="tx1">
                    <a:lumMod val="65000"/>
                    <a:lumOff val="35000"/>
                  </a:schemeClr>
                </a:solidFill>
              </a:rPr>
              <a:t> A bérpótlék számítási alapja - eltérő megállapodás hiányában - a munkavállaló egy órára járó alapbére.</a:t>
            </a:r>
          </a:p>
          <a:p>
            <a:r>
              <a:rPr lang="hu-HU" dirty="0">
                <a:solidFill>
                  <a:schemeClr val="tx1">
                    <a:lumMod val="65000"/>
                    <a:lumOff val="35000"/>
                  </a:schemeClr>
                </a:solidFill>
              </a:rPr>
              <a:t>Vasárnapi munkavégzés esetén 50 százalék</a:t>
            </a:r>
            <a:r>
              <a:rPr lang="hu-HU" dirty="0" smtClean="0">
                <a:solidFill>
                  <a:schemeClr val="tx1">
                    <a:lumMod val="65000"/>
                    <a:lumOff val="35000"/>
                  </a:schemeClr>
                </a:solidFill>
              </a:rPr>
              <a:t>,(több műszakos, vagy készenléti munkakörök)</a:t>
            </a:r>
            <a:endParaRPr lang="hu-HU" dirty="0">
              <a:solidFill>
                <a:schemeClr val="tx1">
                  <a:lumMod val="65000"/>
                  <a:lumOff val="35000"/>
                </a:schemeClr>
              </a:solidFill>
            </a:endParaRPr>
          </a:p>
          <a:p>
            <a:r>
              <a:rPr lang="hu-HU" dirty="0">
                <a:solidFill>
                  <a:schemeClr val="tx1">
                    <a:lumMod val="65000"/>
                    <a:lumOff val="35000"/>
                  </a:schemeClr>
                </a:solidFill>
              </a:rPr>
              <a:t>Munkaszüneti napon végzett munka esetében 100 százalék,</a:t>
            </a:r>
          </a:p>
          <a:p>
            <a:r>
              <a:rPr lang="hu-HU" dirty="0" smtClean="0">
                <a:solidFill>
                  <a:schemeClr val="tx1">
                    <a:lumMod val="65000"/>
                    <a:lumOff val="35000"/>
                  </a:schemeClr>
                </a:solidFill>
              </a:rPr>
              <a:t>A </a:t>
            </a:r>
            <a:r>
              <a:rPr lang="hu-HU" dirty="0">
                <a:solidFill>
                  <a:schemeClr val="tx1">
                    <a:lumMod val="65000"/>
                    <a:lumOff val="35000"/>
                  </a:schemeClr>
                </a:solidFill>
              </a:rPr>
              <a:t>18 és 6 óra közötti munkavégzésre 30 százalék</a:t>
            </a:r>
            <a:r>
              <a:rPr lang="hu-HU" dirty="0" smtClean="0">
                <a:solidFill>
                  <a:schemeClr val="tx1">
                    <a:lumMod val="65000"/>
                    <a:lumOff val="35000"/>
                  </a:schemeClr>
                </a:solidFill>
              </a:rPr>
              <a:t>,</a:t>
            </a:r>
          </a:p>
          <a:p>
            <a:r>
              <a:rPr lang="hu-HU" dirty="0" smtClean="0">
                <a:solidFill>
                  <a:schemeClr val="tx1">
                    <a:lumMod val="65000"/>
                    <a:lumOff val="35000"/>
                  </a:schemeClr>
                </a:solidFill>
              </a:rPr>
              <a:t>Rendkívüli munkavégzés esetén hétköznap 50 % , heti pihenőidőre elrendelt rendkívüli</a:t>
            </a: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      munkavégzés esetén 100 % bérpótlék jár</a:t>
            </a:r>
            <a:endParaRPr lang="hu-HU" dirty="0">
              <a:solidFill>
                <a:schemeClr val="tx1">
                  <a:lumMod val="65000"/>
                  <a:lumOff val="35000"/>
                </a:schemeClr>
              </a:solidFill>
            </a:endParaRPr>
          </a:p>
          <a:p>
            <a:pPr marL="0" indent="0">
              <a:buNone/>
            </a:pPr>
            <a:endParaRPr lang="hu-HU" dirty="0">
              <a:solidFill>
                <a:schemeClr val="tx1">
                  <a:lumMod val="65000"/>
                  <a:lumOff val="35000"/>
                </a:schemeClr>
              </a:solidFill>
            </a:endParaRPr>
          </a:p>
        </p:txBody>
      </p:sp>
    </p:spTree>
    <p:extLst>
      <p:ext uri="{BB962C8B-B14F-4D97-AF65-F5344CB8AC3E}">
        <p14:creationId xmlns:p14="http://schemas.microsoft.com/office/powerpoint/2010/main" val="170849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72762"/>
            <a:ext cx="9601200" cy="602087"/>
          </a:xfrm>
        </p:spPr>
        <p:txBody>
          <a:bodyPr>
            <a:noAutofit/>
          </a:bodyPr>
          <a:lstStyle/>
          <a:p>
            <a:r>
              <a:rPr lang="hu-HU" dirty="0" smtClean="0">
                <a:solidFill>
                  <a:srgbClr val="E48248"/>
                </a:solidFill>
              </a:rPr>
              <a:t>MUNKAVISZONY MEGSZÜNÉSE</a:t>
            </a:r>
            <a:endParaRPr lang="hu-HU" dirty="0">
              <a:solidFill>
                <a:srgbClr val="E48248"/>
              </a:solidFill>
            </a:endParaRPr>
          </a:p>
        </p:txBody>
      </p:sp>
      <p:sp>
        <p:nvSpPr>
          <p:cNvPr id="3" name="Tartalom helye 2"/>
          <p:cNvSpPr>
            <a:spLocks noGrp="1"/>
          </p:cNvSpPr>
          <p:nvPr>
            <p:ph idx="1"/>
          </p:nvPr>
        </p:nvSpPr>
        <p:spPr>
          <a:xfrm>
            <a:off x="1371600" y="1287887"/>
            <a:ext cx="9601200" cy="5112913"/>
          </a:xfrm>
        </p:spPr>
        <p:txBody>
          <a:bodyPr>
            <a:normAutofit fontScale="77500" lnSpcReduction="20000"/>
          </a:bodyPr>
          <a:lstStyle/>
          <a:p>
            <a:pPr marL="0" indent="0">
              <a:buNone/>
            </a:pPr>
            <a:r>
              <a:rPr lang="hu-HU" dirty="0">
                <a:solidFill>
                  <a:schemeClr val="tx1">
                    <a:lumMod val="65000"/>
                    <a:lumOff val="35000"/>
                  </a:schemeClr>
                </a:solidFill>
              </a:rPr>
              <a:t> munkaviszony megszüntethető</a:t>
            </a:r>
          </a:p>
          <a:p>
            <a:r>
              <a:rPr lang="hu-HU" i="1" dirty="0">
                <a:solidFill>
                  <a:schemeClr val="tx1">
                    <a:lumMod val="65000"/>
                    <a:lumOff val="35000"/>
                  </a:schemeClr>
                </a:solidFill>
              </a:rPr>
              <a:t>a) </a:t>
            </a:r>
            <a:r>
              <a:rPr lang="hu-HU" dirty="0">
                <a:solidFill>
                  <a:schemeClr val="tx1">
                    <a:lumMod val="65000"/>
                    <a:lumOff val="35000"/>
                  </a:schemeClr>
                </a:solidFill>
              </a:rPr>
              <a:t>közös megegyezéssel,</a:t>
            </a:r>
          </a:p>
          <a:p>
            <a:r>
              <a:rPr lang="hu-HU" i="1" dirty="0">
                <a:solidFill>
                  <a:schemeClr val="tx1">
                    <a:lumMod val="65000"/>
                    <a:lumOff val="35000"/>
                  </a:schemeClr>
                </a:solidFill>
              </a:rPr>
              <a:t>b) </a:t>
            </a:r>
            <a:r>
              <a:rPr lang="hu-HU" dirty="0">
                <a:solidFill>
                  <a:schemeClr val="tx1">
                    <a:lumMod val="65000"/>
                    <a:lumOff val="35000"/>
                  </a:schemeClr>
                </a:solidFill>
              </a:rPr>
              <a:t>felmondással,</a:t>
            </a:r>
          </a:p>
          <a:p>
            <a:r>
              <a:rPr lang="hu-HU" i="1" dirty="0">
                <a:solidFill>
                  <a:schemeClr val="tx1">
                    <a:lumMod val="65000"/>
                    <a:lumOff val="35000"/>
                  </a:schemeClr>
                </a:solidFill>
              </a:rPr>
              <a:t>c) </a:t>
            </a:r>
            <a:r>
              <a:rPr lang="hu-HU" dirty="0">
                <a:solidFill>
                  <a:schemeClr val="tx1">
                    <a:lumMod val="65000"/>
                    <a:lumOff val="35000"/>
                  </a:schemeClr>
                </a:solidFill>
              </a:rPr>
              <a:t>azonnali hatályú </a:t>
            </a:r>
            <a:r>
              <a:rPr lang="hu-HU" dirty="0" smtClean="0">
                <a:solidFill>
                  <a:schemeClr val="tx1">
                    <a:lumMod val="65000"/>
                    <a:lumOff val="35000"/>
                  </a:schemeClr>
                </a:solidFill>
              </a:rPr>
              <a:t>felmondással.</a:t>
            </a:r>
          </a:p>
          <a:p>
            <a:pPr marL="0" indent="0">
              <a:buNone/>
            </a:pPr>
            <a:r>
              <a:rPr lang="hu-HU" dirty="0" smtClean="0">
                <a:solidFill>
                  <a:schemeClr val="tx1">
                    <a:lumMod val="65000"/>
                    <a:lumOff val="35000"/>
                  </a:schemeClr>
                </a:solidFill>
              </a:rPr>
              <a:t> A megszüntetés okának az indokolásból világosan ki kell tűnnie. A megszüntető jognyilatkozat indokának valóságát és okszerűségét a nyilatkozattevő bizonyítja.</a:t>
            </a:r>
          </a:p>
          <a:p>
            <a:pPr marL="0" indent="0">
              <a:buNone/>
            </a:pPr>
            <a:r>
              <a:rPr lang="hu-HU" dirty="0">
                <a:solidFill>
                  <a:schemeClr val="tx1">
                    <a:lumMod val="65000"/>
                    <a:lumOff val="35000"/>
                  </a:schemeClr>
                </a:solidFill>
              </a:rPr>
              <a:t>felmondási idő harminc nap.</a:t>
            </a:r>
          </a:p>
          <a:p>
            <a:pPr marL="0" indent="0">
              <a:buNone/>
            </a:pPr>
            <a:r>
              <a:rPr lang="hu-HU" dirty="0" smtClean="0">
                <a:solidFill>
                  <a:schemeClr val="tx1">
                    <a:lumMod val="65000"/>
                    <a:lumOff val="35000"/>
                  </a:schemeClr>
                </a:solidFill>
              </a:rPr>
              <a:t> </a:t>
            </a:r>
            <a:r>
              <a:rPr lang="hu-HU" dirty="0">
                <a:solidFill>
                  <a:schemeClr val="tx1">
                    <a:lumMod val="65000"/>
                    <a:lumOff val="35000"/>
                  </a:schemeClr>
                </a:solidFill>
              </a:rPr>
              <a:t>A munkáltató felmondása esetén a felmondási idő a munkáltatónál munkaviszonyban töltött</a:t>
            </a:r>
          </a:p>
          <a:p>
            <a:r>
              <a:rPr lang="hu-HU" i="1" dirty="0">
                <a:solidFill>
                  <a:schemeClr val="tx1">
                    <a:lumMod val="65000"/>
                    <a:lumOff val="35000"/>
                  </a:schemeClr>
                </a:solidFill>
              </a:rPr>
              <a:t> </a:t>
            </a:r>
            <a:r>
              <a:rPr lang="hu-HU" dirty="0">
                <a:solidFill>
                  <a:schemeClr val="tx1">
                    <a:lumMod val="65000"/>
                    <a:lumOff val="35000"/>
                  </a:schemeClr>
                </a:solidFill>
              </a:rPr>
              <a:t>három év után öt nappal,</a:t>
            </a:r>
          </a:p>
          <a:p>
            <a:r>
              <a:rPr lang="hu-HU" i="1" dirty="0">
                <a:solidFill>
                  <a:schemeClr val="tx1">
                    <a:lumMod val="65000"/>
                    <a:lumOff val="35000"/>
                  </a:schemeClr>
                </a:solidFill>
              </a:rPr>
              <a:t> </a:t>
            </a:r>
            <a:r>
              <a:rPr lang="hu-HU" dirty="0">
                <a:solidFill>
                  <a:schemeClr val="tx1">
                    <a:lumMod val="65000"/>
                    <a:lumOff val="35000"/>
                  </a:schemeClr>
                </a:solidFill>
              </a:rPr>
              <a:t>öt év után tizenöt nappal,</a:t>
            </a:r>
          </a:p>
          <a:p>
            <a:r>
              <a:rPr lang="hu-HU" i="1" dirty="0">
                <a:solidFill>
                  <a:schemeClr val="tx1">
                    <a:lumMod val="65000"/>
                    <a:lumOff val="35000"/>
                  </a:schemeClr>
                </a:solidFill>
              </a:rPr>
              <a:t> </a:t>
            </a:r>
            <a:r>
              <a:rPr lang="hu-HU" dirty="0">
                <a:solidFill>
                  <a:schemeClr val="tx1">
                    <a:lumMod val="65000"/>
                    <a:lumOff val="35000"/>
                  </a:schemeClr>
                </a:solidFill>
              </a:rPr>
              <a:t>nyolc év után húsz nappal,</a:t>
            </a:r>
          </a:p>
          <a:p>
            <a:r>
              <a:rPr lang="hu-HU" i="1" dirty="0">
                <a:solidFill>
                  <a:schemeClr val="tx1">
                    <a:lumMod val="65000"/>
                    <a:lumOff val="35000"/>
                  </a:schemeClr>
                </a:solidFill>
              </a:rPr>
              <a:t> </a:t>
            </a:r>
            <a:r>
              <a:rPr lang="hu-HU" dirty="0">
                <a:solidFill>
                  <a:schemeClr val="tx1">
                    <a:lumMod val="65000"/>
                    <a:lumOff val="35000"/>
                  </a:schemeClr>
                </a:solidFill>
              </a:rPr>
              <a:t>tíz év után huszonöt nappal,</a:t>
            </a:r>
          </a:p>
          <a:p>
            <a:r>
              <a:rPr lang="hu-HU" i="1" dirty="0">
                <a:solidFill>
                  <a:schemeClr val="tx1">
                    <a:lumMod val="65000"/>
                    <a:lumOff val="35000"/>
                  </a:schemeClr>
                </a:solidFill>
              </a:rPr>
              <a:t> </a:t>
            </a:r>
            <a:r>
              <a:rPr lang="hu-HU" dirty="0">
                <a:solidFill>
                  <a:schemeClr val="tx1">
                    <a:lumMod val="65000"/>
                    <a:lumOff val="35000"/>
                  </a:schemeClr>
                </a:solidFill>
              </a:rPr>
              <a:t>tizenöt év után harminc nappal,</a:t>
            </a:r>
          </a:p>
          <a:p>
            <a:r>
              <a:rPr lang="hu-HU" i="1" dirty="0">
                <a:solidFill>
                  <a:schemeClr val="tx1">
                    <a:lumMod val="65000"/>
                    <a:lumOff val="35000"/>
                  </a:schemeClr>
                </a:solidFill>
              </a:rPr>
              <a:t> </a:t>
            </a:r>
            <a:r>
              <a:rPr lang="hu-HU" dirty="0">
                <a:solidFill>
                  <a:schemeClr val="tx1">
                    <a:lumMod val="65000"/>
                    <a:lumOff val="35000"/>
                  </a:schemeClr>
                </a:solidFill>
              </a:rPr>
              <a:t>tizennyolc év után negyven nappal,</a:t>
            </a:r>
          </a:p>
          <a:p>
            <a:r>
              <a:rPr lang="hu-HU" i="1" dirty="0">
                <a:solidFill>
                  <a:schemeClr val="tx1">
                    <a:lumMod val="65000"/>
                    <a:lumOff val="35000"/>
                  </a:schemeClr>
                </a:solidFill>
              </a:rPr>
              <a:t> </a:t>
            </a:r>
            <a:r>
              <a:rPr lang="hu-HU" dirty="0">
                <a:solidFill>
                  <a:schemeClr val="tx1">
                    <a:lumMod val="65000"/>
                    <a:lumOff val="35000"/>
                  </a:schemeClr>
                </a:solidFill>
              </a:rPr>
              <a:t>húsz év után hatvan </a:t>
            </a:r>
            <a:r>
              <a:rPr lang="hu-HU" dirty="0" smtClean="0">
                <a:solidFill>
                  <a:schemeClr val="tx1">
                    <a:lumMod val="65000"/>
                    <a:lumOff val="35000"/>
                  </a:schemeClr>
                </a:solidFill>
              </a:rPr>
              <a:t>nappal meghosszabbodik</a:t>
            </a:r>
            <a:r>
              <a:rPr lang="hu-HU" dirty="0">
                <a:solidFill>
                  <a:schemeClr val="tx1">
                    <a:lumMod val="65000"/>
                    <a:lumOff val="35000"/>
                  </a:schemeClr>
                </a:solidFill>
              </a:rPr>
              <a:t>.</a:t>
            </a:r>
          </a:p>
          <a:p>
            <a:endParaRPr lang="hu-HU" dirty="0">
              <a:solidFill>
                <a:schemeClr val="tx1">
                  <a:lumMod val="65000"/>
                  <a:lumOff val="35000"/>
                </a:schemeClr>
              </a:solidFill>
            </a:endParaRPr>
          </a:p>
        </p:txBody>
      </p:sp>
    </p:spTree>
    <p:extLst>
      <p:ext uri="{BB962C8B-B14F-4D97-AF65-F5344CB8AC3E}">
        <p14:creationId xmlns:p14="http://schemas.microsoft.com/office/powerpoint/2010/main" val="2224561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39811"/>
            <a:ext cx="9601200" cy="550572"/>
          </a:xfrm>
        </p:spPr>
        <p:txBody>
          <a:bodyPr>
            <a:noAutofit/>
          </a:bodyPr>
          <a:lstStyle/>
          <a:p>
            <a:r>
              <a:rPr lang="hu-HU" dirty="0" smtClean="0">
                <a:solidFill>
                  <a:srgbClr val="E48248"/>
                </a:solidFill>
              </a:rPr>
              <a:t>VÉGKIELÉGÍTÉS</a:t>
            </a:r>
            <a:endParaRPr lang="hu-HU" dirty="0">
              <a:solidFill>
                <a:srgbClr val="E48248"/>
              </a:solidFill>
            </a:endParaRPr>
          </a:p>
        </p:txBody>
      </p:sp>
      <p:sp>
        <p:nvSpPr>
          <p:cNvPr id="3" name="Tartalom helye 2"/>
          <p:cNvSpPr>
            <a:spLocks noGrp="1"/>
          </p:cNvSpPr>
          <p:nvPr>
            <p:ph idx="1"/>
          </p:nvPr>
        </p:nvSpPr>
        <p:spPr>
          <a:xfrm>
            <a:off x="1371600" y="1352282"/>
            <a:ext cx="10013324" cy="4515118"/>
          </a:xfrm>
        </p:spPr>
        <p:txBody>
          <a:bodyPr>
            <a:normAutofit/>
          </a:bodyPr>
          <a:lstStyle/>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A munkavállalót </a:t>
            </a:r>
            <a:r>
              <a:rPr lang="hu-HU" dirty="0">
                <a:solidFill>
                  <a:schemeClr val="tx1">
                    <a:lumMod val="65000"/>
                    <a:lumOff val="35000"/>
                  </a:schemeClr>
                </a:solidFill>
              </a:rPr>
              <a:t>végkielégítés illeti meg, ha munkaviszonya</a:t>
            </a:r>
          </a:p>
          <a:p>
            <a:r>
              <a:rPr lang="hu-HU" i="1" dirty="0">
                <a:solidFill>
                  <a:schemeClr val="tx1">
                    <a:lumMod val="65000"/>
                    <a:lumOff val="35000"/>
                  </a:schemeClr>
                </a:solidFill>
              </a:rPr>
              <a:t>a) </a:t>
            </a:r>
            <a:r>
              <a:rPr lang="hu-HU" dirty="0" err="1">
                <a:solidFill>
                  <a:schemeClr val="tx1">
                    <a:lumMod val="65000"/>
                    <a:lumOff val="35000"/>
                  </a:schemeClr>
                </a:solidFill>
              </a:rPr>
              <a:t>a</a:t>
            </a:r>
            <a:r>
              <a:rPr lang="hu-HU" dirty="0">
                <a:solidFill>
                  <a:schemeClr val="tx1">
                    <a:lumMod val="65000"/>
                    <a:lumOff val="35000"/>
                  </a:schemeClr>
                </a:solidFill>
              </a:rPr>
              <a:t> munkáltató felmondása,</a:t>
            </a:r>
          </a:p>
          <a:p>
            <a:r>
              <a:rPr lang="hu-HU" i="1" dirty="0">
                <a:solidFill>
                  <a:schemeClr val="tx1">
                    <a:lumMod val="65000"/>
                    <a:lumOff val="35000"/>
                  </a:schemeClr>
                </a:solidFill>
              </a:rPr>
              <a:t>b) </a:t>
            </a:r>
            <a:r>
              <a:rPr lang="hu-HU" dirty="0">
                <a:solidFill>
                  <a:schemeClr val="tx1">
                    <a:lumMod val="65000"/>
                    <a:lumOff val="35000"/>
                  </a:schemeClr>
                </a:solidFill>
              </a:rPr>
              <a:t>a munkáltató jogutód nélküli </a:t>
            </a:r>
            <a:r>
              <a:rPr lang="hu-HU" dirty="0" smtClean="0">
                <a:solidFill>
                  <a:schemeClr val="tx1">
                    <a:lumMod val="65000"/>
                    <a:lumOff val="35000"/>
                  </a:schemeClr>
                </a:solidFill>
              </a:rPr>
              <a:t>megszűnése esetén következik be.</a:t>
            </a:r>
            <a:endParaRPr lang="hu-HU" dirty="0">
              <a:solidFill>
                <a:schemeClr val="tx1">
                  <a:lumMod val="65000"/>
                  <a:lumOff val="35000"/>
                </a:schemeClr>
              </a:solidFill>
            </a:endParaRPr>
          </a:p>
          <a:p>
            <a:pPr marL="0" indent="0">
              <a:buNone/>
            </a:pPr>
            <a:r>
              <a:rPr lang="hu-HU" dirty="0">
                <a:solidFill>
                  <a:schemeClr val="tx1">
                    <a:lumMod val="65000"/>
                    <a:lumOff val="35000"/>
                  </a:schemeClr>
                </a:solidFill>
              </a:rPr>
              <a:t>A végkielégítés mértéke munkáltatónál munkaviszonyban </a:t>
            </a:r>
            <a:r>
              <a:rPr lang="hu-HU" dirty="0" smtClean="0">
                <a:solidFill>
                  <a:schemeClr val="tx1">
                    <a:lumMod val="65000"/>
                    <a:lumOff val="35000"/>
                  </a:schemeClr>
                </a:solidFill>
              </a:rPr>
              <a:t>töltött évek alapján</a:t>
            </a:r>
            <a:endParaRPr lang="hu-HU" dirty="0">
              <a:solidFill>
                <a:schemeClr val="tx1">
                  <a:lumMod val="65000"/>
                  <a:lumOff val="35000"/>
                </a:schemeClr>
              </a:solidFill>
            </a:endParaRPr>
          </a:p>
          <a:p>
            <a:r>
              <a:rPr lang="hu-HU" i="1" dirty="0">
                <a:solidFill>
                  <a:schemeClr val="tx1">
                    <a:lumMod val="65000"/>
                    <a:lumOff val="35000"/>
                  </a:schemeClr>
                </a:solidFill>
              </a:rPr>
              <a:t>a) </a:t>
            </a:r>
            <a:r>
              <a:rPr lang="hu-HU" dirty="0">
                <a:solidFill>
                  <a:schemeClr val="tx1">
                    <a:lumMod val="65000"/>
                    <a:lumOff val="35000"/>
                  </a:schemeClr>
                </a:solidFill>
              </a:rPr>
              <a:t>legalább három év esetén egyhavi,</a:t>
            </a:r>
          </a:p>
          <a:p>
            <a:r>
              <a:rPr lang="hu-HU" i="1" dirty="0">
                <a:solidFill>
                  <a:schemeClr val="tx1">
                    <a:lumMod val="65000"/>
                    <a:lumOff val="35000"/>
                  </a:schemeClr>
                </a:solidFill>
              </a:rPr>
              <a:t>b) </a:t>
            </a:r>
            <a:r>
              <a:rPr lang="hu-HU" dirty="0">
                <a:solidFill>
                  <a:schemeClr val="tx1">
                    <a:lumMod val="65000"/>
                    <a:lumOff val="35000"/>
                  </a:schemeClr>
                </a:solidFill>
              </a:rPr>
              <a:t>legalább öt év esetén kéthavi,</a:t>
            </a:r>
          </a:p>
          <a:p>
            <a:r>
              <a:rPr lang="hu-HU" i="1" dirty="0">
                <a:solidFill>
                  <a:schemeClr val="tx1">
                    <a:lumMod val="65000"/>
                    <a:lumOff val="35000"/>
                  </a:schemeClr>
                </a:solidFill>
              </a:rPr>
              <a:t>c) </a:t>
            </a:r>
            <a:r>
              <a:rPr lang="hu-HU" dirty="0">
                <a:solidFill>
                  <a:schemeClr val="tx1">
                    <a:lumMod val="65000"/>
                    <a:lumOff val="35000"/>
                  </a:schemeClr>
                </a:solidFill>
              </a:rPr>
              <a:t>legalább tíz év esetén háromhavi,</a:t>
            </a:r>
          </a:p>
          <a:p>
            <a:r>
              <a:rPr lang="hu-HU" i="1" dirty="0">
                <a:solidFill>
                  <a:schemeClr val="tx1">
                    <a:lumMod val="65000"/>
                    <a:lumOff val="35000"/>
                  </a:schemeClr>
                </a:solidFill>
              </a:rPr>
              <a:t>d) </a:t>
            </a:r>
            <a:r>
              <a:rPr lang="hu-HU" dirty="0">
                <a:solidFill>
                  <a:schemeClr val="tx1">
                    <a:lumMod val="65000"/>
                    <a:lumOff val="35000"/>
                  </a:schemeClr>
                </a:solidFill>
              </a:rPr>
              <a:t>legalább tizenöt év esetén négyhavi,</a:t>
            </a:r>
          </a:p>
          <a:p>
            <a:r>
              <a:rPr lang="hu-HU" i="1" dirty="0">
                <a:solidFill>
                  <a:schemeClr val="tx1">
                    <a:lumMod val="65000"/>
                    <a:lumOff val="35000"/>
                  </a:schemeClr>
                </a:solidFill>
              </a:rPr>
              <a:t>e) </a:t>
            </a:r>
            <a:r>
              <a:rPr lang="hu-HU" dirty="0">
                <a:solidFill>
                  <a:schemeClr val="tx1">
                    <a:lumMod val="65000"/>
                    <a:lumOff val="35000"/>
                  </a:schemeClr>
                </a:solidFill>
              </a:rPr>
              <a:t>legalább húsz év esetén </a:t>
            </a:r>
            <a:r>
              <a:rPr lang="hu-HU" dirty="0" smtClean="0">
                <a:solidFill>
                  <a:schemeClr val="tx1">
                    <a:lumMod val="65000"/>
                    <a:lumOff val="35000"/>
                  </a:schemeClr>
                </a:solidFill>
              </a:rPr>
              <a:t>öt havi</a:t>
            </a:r>
            <a:r>
              <a:rPr lang="hu-HU" dirty="0">
                <a:solidFill>
                  <a:schemeClr val="tx1">
                    <a:lumMod val="65000"/>
                    <a:lumOff val="35000"/>
                  </a:schemeClr>
                </a:solidFill>
              </a:rPr>
              <a:t>,</a:t>
            </a:r>
          </a:p>
          <a:p>
            <a:r>
              <a:rPr lang="hu-HU" i="1" dirty="0">
                <a:solidFill>
                  <a:schemeClr val="tx1">
                    <a:lumMod val="65000"/>
                    <a:lumOff val="35000"/>
                  </a:schemeClr>
                </a:solidFill>
              </a:rPr>
              <a:t>f) </a:t>
            </a:r>
            <a:r>
              <a:rPr lang="hu-HU" dirty="0">
                <a:solidFill>
                  <a:schemeClr val="tx1">
                    <a:lumMod val="65000"/>
                    <a:lumOff val="35000"/>
                  </a:schemeClr>
                </a:solidFill>
              </a:rPr>
              <a:t>legalább huszonöt év esetén </a:t>
            </a:r>
            <a:r>
              <a:rPr lang="hu-HU" dirty="0" smtClean="0">
                <a:solidFill>
                  <a:schemeClr val="tx1">
                    <a:lumMod val="65000"/>
                    <a:lumOff val="35000"/>
                  </a:schemeClr>
                </a:solidFill>
              </a:rPr>
              <a:t>hat havi távolléti </a:t>
            </a:r>
            <a:r>
              <a:rPr lang="hu-HU" dirty="0">
                <a:solidFill>
                  <a:schemeClr val="tx1">
                    <a:lumMod val="65000"/>
                    <a:lumOff val="35000"/>
                  </a:schemeClr>
                </a:solidFill>
              </a:rPr>
              <a:t>díj összege.</a:t>
            </a:r>
          </a:p>
          <a:p>
            <a:endParaRPr lang="hu-HU" dirty="0">
              <a:solidFill>
                <a:schemeClr val="tx1">
                  <a:lumMod val="65000"/>
                  <a:lumOff val="35000"/>
                </a:schemeClr>
              </a:solidFill>
            </a:endParaRPr>
          </a:p>
        </p:txBody>
      </p:sp>
    </p:spTree>
    <p:extLst>
      <p:ext uri="{BB962C8B-B14F-4D97-AF65-F5344CB8AC3E}">
        <p14:creationId xmlns:p14="http://schemas.microsoft.com/office/powerpoint/2010/main" val="2736585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599" y="207569"/>
            <a:ext cx="10820401" cy="697832"/>
          </a:xfrm>
        </p:spPr>
        <p:txBody>
          <a:bodyPr>
            <a:normAutofit/>
          </a:bodyPr>
          <a:lstStyle/>
          <a:p>
            <a:r>
              <a:rPr lang="hu-HU" sz="3600" dirty="0" smtClean="0">
                <a:solidFill>
                  <a:srgbClr val="E48248"/>
                </a:solidFill>
              </a:rPr>
              <a:t>EGYSZERŰSÍTETT FOGLALKOZTATÁS</a:t>
            </a:r>
            <a:r>
              <a:rPr lang="lv-LV" sz="3600" dirty="0" smtClean="0">
                <a:solidFill>
                  <a:srgbClr val="E48248"/>
                </a:solidFill>
              </a:rPr>
              <a:t> </a:t>
            </a:r>
            <a:r>
              <a:rPr lang="hu-HU" sz="3600" dirty="0" smtClean="0">
                <a:solidFill>
                  <a:srgbClr val="E48248"/>
                </a:solidFill>
              </a:rPr>
              <a:t>SZABÁLYAI</a:t>
            </a:r>
            <a:endParaRPr lang="hu-HU" sz="3600" dirty="0">
              <a:solidFill>
                <a:srgbClr val="E48248"/>
              </a:solidFill>
            </a:endParaRPr>
          </a:p>
        </p:txBody>
      </p:sp>
      <p:sp>
        <p:nvSpPr>
          <p:cNvPr id="3" name="Tartalom helye 2"/>
          <p:cNvSpPr>
            <a:spLocks noGrp="1"/>
          </p:cNvSpPr>
          <p:nvPr>
            <p:ph idx="1"/>
          </p:nvPr>
        </p:nvSpPr>
        <p:spPr>
          <a:xfrm>
            <a:off x="1431758" y="965915"/>
            <a:ext cx="9601200" cy="5640947"/>
          </a:xfrm>
        </p:spPr>
        <p:txBody>
          <a:bodyPr>
            <a:normAutofit/>
          </a:bodyPr>
          <a:lstStyle/>
          <a:p>
            <a:pPr marL="0" indent="0">
              <a:buNone/>
            </a:pPr>
            <a:r>
              <a:rPr lang="hu-HU" dirty="0" smtClean="0">
                <a:solidFill>
                  <a:schemeClr val="tx1">
                    <a:lumMod val="65000"/>
                    <a:lumOff val="35000"/>
                  </a:schemeClr>
                </a:solidFill>
              </a:rPr>
              <a:t> </a:t>
            </a:r>
            <a:r>
              <a:rPr lang="hu-HU" b="1" dirty="0">
                <a:solidFill>
                  <a:schemeClr val="tx1">
                    <a:lumMod val="65000"/>
                    <a:lumOff val="35000"/>
                  </a:schemeClr>
                </a:solidFill>
              </a:rPr>
              <a:t>Egyszerűsített módon létesíthető munkaviszony: </a:t>
            </a:r>
            <a:endParaRPr lang="hu-HU" dirty="0">
              <a:solidFill>
                <a:schemeClr val="tx1">
                  <a:lumMod val="65000"/>
                  <a:lumOff val="35000"/>
                </a:schemeClr>
              </a:solidFill>
            </a:endParaRPr>
          </a:p>
          <a:p>
            <a:r>
              <a:rPr lang="hu-HU" dirty="0" smtClean="0">
                <a:solidFill>
                  <a:schemeClr val="tx1">
                    <a:lumMod val="65000"/>
                    <a:lumOff val="35000"/>
                  </a:schemeClr>
                </a:solidFill>
              </a:rPr>
              <a:t> </a:t>
            </a:r>
            <a:r>
              <a:rPr lang="hu-HU" dirty="0">
                <a:solidFill>
                  <a:schemeClr val="tx1">
                    <a:lumMod val="65000"/>
                    <a:lumOff val="35000"/>
                  </a:schemeClr>
                </a:solidFill>
              </a:rPr>
              <a:t>mezőgazdasági, továbbá turisztikai idénymunkára vagy </a:t>
            </a:r>
          </a:p>
          <a:p>
            <a:r>
              <a:rPr lang="hu-HU" dirty="0" smtClean="0">
                <a:solidFill>
                  <a:schemeClr val="tx1">
                    <a:lumMod val="65000"/>
                    <a:lumOff val="35000"/>
                  </a:schemeClr>
                </a:solidFill>
              </a:rPr>
              <a:t> </a:t>
            </a:r>
            <a:r>
              <a:rPr lang="hu-HU" dirty="0">
                <a:solidFill>
                  <a:schemeClr val="tx1">
                    <a:lumMod val="65000"/>
                    <a:lumOff val="35000"/>
                  </a:schemeClr>
                </a:solidFill>
              </a:rPr>
              <a:t>alkalmi munkára</a:t>
            </a:r>
          </a:p>
          <a:p>
            <a:pPr marL="0" indent="0">
              <a:buNone/>
            </a:pPr>
            <a:r>
              <a:rPr lang="hu-HU" b="1" i="1" dirty="0" smtClean="0">
                <a:solidFill>
                  <a:schemeClr val="tx1">
                    <a:lumMod val="65000"/>
                    <a:lumOff val="35000"/>
                  </a:schemeClr>
                </a:solidFill>
              </a:rPr>
              <a:t>Alkalmi </a:t>
            </a:r>
            <a:r>
              <a:rPr lang="hu-HU" b="1" i="1" dirty="0">
                <a:solidFill>
                  <a:schemeClr val="tx1">
                    <a:lumMod val="65000"/>
                    <a:lumOff val="35000"/>
                  </a:schemeClr>
                </a:solidFill>
              </a:rPr>
              <a:t>munka</a:t>
            </a:r>
            <a:r>
              <a:rPr lang="hu-HU" b="1" dirty="0">
                <a:solidFill>
                  <a:schemeClr val="tx1">
                    <a:lumMod val="65000"/>
                    <a:lumOff val="35000"/>
                  </a:schemeClr>
                </a:solidFill>
              </a:rPr>
              <a:t>: a munkáltató és a munkavállaló </a:t>
            </a:r>
            <a:r>
              <a:rPr lang="hu-HU" b="1" dirty="0" smtClean="0">
                <a:solidFill>
                  <a:schemeClr val="tx1">
                    <a:lumMod val="65000"/>
                    <a:lumOff val="35000"/>
                  </a:schemeClr>
                </a:solidFill>
              </a:rPr>
              <a:t>között: </a:t>
            </a:r>
            <a:endParaRPr lang="hu-HU" b="1" dirty="0">
              <a:solidFill>
                <a:schemeClr val="tx1">
                  <a:lumMod val="65000"/>
                  <a:lumOff val="35000"/>
                </a:schemeClr>
              </a:solidFill>
            </a:endParaRPr>
          </a:p>
          <a:p>
            <a:pPr marL="0" indent="0">
              <a:buNone/>
            </a:pPr>
            <a:r>
              <a:rPr lang="hu-HU" dirty="0">
                <a:solidFill>
                  <a:schemeClr val="tx1">
                    <a:lumMod val="65000"/>
                    <a:lumOff val="35000"/>
                  </a:schemeClr>
                </a:solidFill>
              </a:rPr>
              <a:t>a) összesen legfeljebb öt egymást követő naptári napig, és </a:t>
            </a:r>
          </a:p>
          <a:p>
            <a:pPr marL="0" indent="0">
              <a:buNone/>
            </a:pPr>
            <a:r>
              <a:rPr lang="hu-HU" dirty="0">
                <a:solidFill>
                  <a:schemeClr val="tx1">
                    <a:lumMod val="65000"/>
                    <a:lumOff val="35000"/>
                  </a:schemeClr>
                </a:solidFill>
              </a:rPr>
              <a:t>b) egy naptári hónapon belül összesen legfeljebb tizenöt naptári napig, és </a:t>
            </a:r>
          </a:p>
          <a:p>
            <a:pPr marL="0" indent="0">
              <a:buNone/>
            </a:pPr>
            <a:r>
              <a:rPr lang="hu-HU" dirty="0">
                <a:solidFill>
                  <a:schemeClr val="tx1">
                    <a:lumMod val="65000"/>
                    <a:lumOff val="35000"/>
                  </a:schemeClr>
                </a:solidFill>
              </a:rPr>
              <a:t>c) egy naptári éven belül összesen legfeljebb kilencven naptári napig létesített, határozott időre szóló </a:t>
            </a:r>
            <a:r>
              <a:rPr lang="hu-HU" dirty="0" smtClean="0">
                <a:solidFill>
                  <a:schemeClr val="tx1">
                    <a:lumMod val="65000"/>
                    <a:lumOff val="35000"/>
                  </a:schemeClr>
                </a:solidFill>
              </a:rPr>
              <a:t>munkaviszony</a:t>
            </a:r>
          </a:p>
          <a:p>
            <a:pPr marL="0" indent="0">
              <a:buNone/>
            </a:pPr>
            <a:r>
              <a:rPr lang="hu-HU" dirty="0">
                <a:solidFill>
                  <a:schemeClr val="tx1">
                    <a:lumMod val="65000"/>
                    <a:lumOff val="35000"/>
                  </a:schemeClr>
                </a:solidFill>
              </a:rPr>
              <a:t>Egyszerűsített foglalkoztatás céljából létrejött munkaviszony a felek szóbeli megállapodása alapján, a munkáltató </a:t>
            </a:r>
            <a:r>
              <a:rPr lang="hu-HU" dirty="0" smtClean="0">
                <a:solidFill>
                  <a:schemeClr val="tx1">
                    <a:lumMod val="65000"/>
                    <a:lumOff val="35000"/>
                  </a:schemeClr>
                </a:solidFill>
              </a:rPr>
              <a:t> </a:t>
            </a:r>
            <a:r>
              <a:rPr lang="hu-HU" dirty="0">
                <a:solidFill>
                  <a:schemeClr val="tx1">
                    <a:lumMod val="65000"/>
                    <a:lumOff val="35000"/>
                  </a:schemeClr>
                </a:solidFill>
              </a:rPr>
              <a:t>bejelentési kötelezettségének teljesítésével keletkezik. </a:t>
            </a:r>
          </a:p>
          <a:p>
            <a:pPr marL="0" indent="0">
              <a:buNone/>
            </a:pPr>
            <a:r>
              <a:rPr lang="hu-HU" dirty="0">
                <a:solidFill>
                  <a:schemeClr val="tx1">
                    <a:lumMod val="65000"/>
                    <a:lumOff val="35000"/>
                  </a:schemeClr>
                </a:solidFill>
              </a:rPr>
              <a:t>Az egyszerűsített foglalkoztatás céljára létesített munkaviszony alapján alapbérként, illetve teljesítménybérként - a meghatározott feltételeknek megfelelően - legalább a kötelező legkisebb munkabér </a:t>
            </a:r>
            <a:r>
              <a:rPr lang="hu-HU" dirty="0" smtClean="0">
                <a:solidFill>
                  <a:schemeClr val="tx1">
                    <a:lumMod val="65000"/>
                    <a:lumOff val="35000"/>
                  </a:schemeClr>
                </a:solidFill>
              </a:rPr>
              <a:t>85 %-</a:t>
            </a:r>
            <a:r>
              <a:rPr lang="hu-HU" dirty="0">
                <a:solidFill>
                  <a:schemeClr val="tx1">
                    <a:lumMod val="65000"/>
                    <a:lumOff val="35000"/>
                  </a:schemeClr>
                </a:solidFill>
              </a:rPr>
              <a:t>a, garantált bérminimum esetén </a:t>
            </a:r>
            <a:r>
              <a:rPr lang="hu-HU" dirty="0" smtClean="0">
                <a:solidFill>
                  <a:schemeClr val="tx1">
                    <a:lumMod val="65000"/>
                    <a:lumOff val="35000"/>
                  </a:schemeClr>
                </a:solidFill>
              </a:rPr>
              <a:t>87 %-</a:t>
            </a:r>
            <a:r>
              <a:rPr lang="hu-HU" dirty="0">
                <a:solidFill>
                  <a:schemeClr val="tx1">
                    <a:lumMod val="65000"/>
                    <a:lumOff val="35000"/>
                  </a:schemeClr>
                </a:solidFill>
              </a:rPr>
              <a:t>a jár. </a:t>
            </a:r>
          </a:p>
          <a:p>
            <a:pPr marL="0" indent="0">
              <a:buNone/>
            </a:pPr>
            <a:endParaRPr lang="hu-HU" dirty="0">
              <a:solidFill>
                <a:schemeClr val="tx1">
                  <a:lumMod val="65000"/>
                  <a:lumOff val="35000"/>
                </a:schemeClr>
              </a:solidFill>
            </a:endParaRPr>
          </a:p>
        </p:txBody>
      </p:sp>
    </p:spTree>
    <p:extLst>
      <p:ext uri="{BB962C8B-B14F-4D97-AF65-F5344CB8AC3E}">
        <p14:creationId xmlns:p14="http://schemas.microsoft.com/office/powerpoint/2010/main" val="1822713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4221144885"/>
              </p:ext>
            </p:extLst>
          </p:nvPr>
        </p:nvGraphicFramePr>
        <p:xfrm>
          <a:off x="1268628" y="403659"/>
          <a:ext cx="10544430" cy="5463744"/>
        </p:xfrm>
        <a:graphic>
          <a:graphicData uri="http://schemas.openxmlformats.org/drawingml/2006/table">
            <a:tbl>
              <a:tblPr/>
              <a:tblGrid>
                <a:gridCol w="2778348"/>
                <a:gridCol w="1511686"/>
                <a:gridCol w="1283272"/>
                <a:gridCol w="1283272"/>
                <a:gridCol w="797374"/>
                <a:gridCol w="1827313"/>
                <a:gridCol w="1063165"/>
              </a:tblGrid>
              <a:tr h="296065">
                <a:tc>
                  <a:txBody>
                    <a:bodyPr/>
                    <a:lstStyle/>
                    <a:p>
                      <a:pPr algn="ctr" fontAlgn="ctr"/>
                      <a:endParaRPr lang="hu-HU" sz="1200" b="0" i="0" u="none" strike="noStrike" spc="0" baseline="0" dirty="0">
                        <a:solidFill>
                          <a:srgbClr val="2C2F34"/>
                        </a:solidFill>
                        <a:effectLst/>
                        <a:latin typeface="+mj-lt"/>
                      </a:endParaRPr>
                    </a:p>
                  </a:txBody>
                  <a:tcPr marL="8821" marR="8821" marT="88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r>
              <a:tr h="511385">
                <a:tc>
                  <a:txBody>
                    <a:bodyPr/>
                    <a:lstStyle/>
                    <a:p>
                      <a:pPr algn="ctr" fontAlgn="ctr"/>
                      <a:r>
                        <a:rPr lang="hu-HU" sz="1200" b="1" i="0" u="none" strike="noStrike" spc="0" baseline="0" dirty="0" smtClean="0">
                          <a:solidFill>
                            <a:schemeClr val="tx1">
                              <a:lumMod val="65000"/>
                              <a:lumOff val="35000"/>
                            </a:schemeClr>
                          </a:solidFill>
                          <a:effectLst/>
                          <a:latin typeface="+mj-lt"/>
                        </a:rPr>
                        <a:t>Egyszerűsített foglalkoztatás  (EFO)</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1200" b="1" i="0" u="none" strike="noStrike" spc="0" baseline="0" dirty="0" smtClean="0">
                          <a:solidFill>
                            <a:schemeClr val="tx1">
                              <a:lumMod val="65000"/>
                              <a:lumOff val="35000"/>
                            </a:schemeClr>
                          </a:solidFill>
                          <a:effectLst/>
                          <a:latin typeface="+mj-lt"/>
                        </a:rPr>
                        <a:t>            Minimálbér esetén</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hu-HU"/>
                    </a:p>
                  </a:txBody>
                  <a:tcPr/>
                </a:tc>
                <a:tc>
                  <a:txBody>
                    <a:bodyPr/>
                    <a:lstStyle/>
                    <a:p>
                      <a:pPr algn="ctr" fontAlgn="ctr"/>
                      <a:r>
                        <a:rPr lang="hu-HU" sz="1200" b="1" i="0" u="none" strike="noStrike" spc="0" baseline="0" dirty="0" smtClean="0">
                          <a:solidFill>
                            <a:schemeClr val="tx1">
                              <a:lumMod val="65000"/>
                              <a:lumOff val="35000"/>
                            </a:schemeClr>
                          </a:solidFill>
                          <a:effectLst/>
                          <a:latin typeface="+mj-lt"/>
                        </a:rPr>
                        <a:t>Maximum</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1200" b="1" i="0" u="none" strike="noStrike" spc="0" baseline="0" dirty="0" smtClean="0">
                          <a:solidFill>
                            <a:schemeClr val="tx1">
                              <a:lumMod val="65000"/>
                              <a:lumOff val="35000"/>
                            </a:schemeClr>
                          </a:solidFill>
                          <a:effectLst/>
                          <a:latin typeface="+mj-lt"/>
                        </a:rPr>
                        <a:t>Garantált bérminimum esetén</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hu-HU"/>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hu-HU" sz="1200" b="1" i="0" u="none" strike="noStrike" kern="1200" spc="0" baseline="0" dirty="0" smtClean="0">
                          <a:solidFill>
                            <a:schemeClr val="tx1">
                              <a:lumMod val="65000"/>
                              <a:lumOff val="35000"/>
                            </a:schemeClr>
                          </a:solidFill>
                          <a:effectLst/>
                          <a:latin typeface="+mj-lt"/>
                          <a:ea typeface="+mn-ea"/>
                          <a:cs typeface="+mn-cs"/>
                        </a:rPr>
                        <a:t>Maximum</a:t>
                      </a:r>
                    </a:p>
                    <a:p>
                      <a:pPr marL="0" algn="ctr" defTabSz="914400" rtl="0" eaLnBrk="1" fontAlgn="ctr" latinLnBrk="0" hangingPunct="1"/>
                      <a:endParaRPr lang="hu-HU" sz="1200" b="1" i="0" u="none" strike="noStrike" kern="1200" spc="0" baseline="0" dirty="0" smtClean="0">
                        <a:solidFill>
                          <a:schemeClr val="tx1">
                            <a:lumMod val="65000"/>
                            <a:lumOff val="35000"/>
                          </a:schemeClr>
                        </a:solidFill>
                        <a:effectLst/>
                        <a:latin typeface="+mj-lt"/>
                        <a:ea typeface="+mn-ea"/>
                        <a:cs typeface="+mn-cs"/>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065">
                <a:tc>
                  <a:txBody>
                    <a:bodyPr/>
                    <a:lstStyle/>
                    <a:p>
                      <a:pPr algn="ctr" fontAlgn="ctr"/>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2018.</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2019.</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2019</a:t>
                      </a:r>
                      <a:r>
                        <a:rPr lang="lv-LV" sz="1200" b="0" i="0" u="none" strike="noStrike" spc="0" baseline="0" dirty="0" smtClean="0">
                          <a:solidFill>
                            <a:srgbClr val="E48248"/>
                          </a:solidFill>
                          <a:effectLst/>
                          <a:latin typeface="+mj-lt"/>
                        </a:rPr>
                        <a:t>.</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2018.</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2019.</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hu-HU" sz="1200" b="0" i="0" u="none" strike="noStrike" spc="0" baseline="0" dirty="0" smtClean="0">
                          <a:solidFill>
                            <a:srgbClr val="E48248"/>
                          </a:solidFill>
                          <a:effectLst/>
                          <a:latin typeface="+mj-lt"/>
                        </a:rPr>
                        <a:t>2019</a:t>
                      </a:r>
                      <a:endParaRPr lang="hu-HU" sz="1200" b="0" i="0" u="none" strike="noStrike" spc="0" baseline="0" dirty="0">
                        <a:solidFill>
                          <a:srgbClr val="E48248"/>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Havi bér</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2C2F34"/>
                          </a:solidFill>
                          <a:effectLst/>
                          <a:latin typeface="+mj-lt"/>
                        </a:rPr>
                        <a:t>–</a:t>
                      </a:r>
                      <a:endParaRPr lang="hu-HU" sz="1200" b="0" i="0" u="none" strike="noStrike" spc="0" baseline="0" dirty="0">
                        <a:solidFill>
                          <a:srgbClr val="2C2F34"/>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2C2F34"/>
                          </a:solidFill>
                          <a:effectLst/>
                          <a:latin typeface="+mj-lt"/>
                        </a:rPr>
                        <a:t> </a:t>
                      </a:r>
                      <a:endParaRPr lang="hu-HU" sz="1200" b="0" i="0" u="none" strike="noStrike" spc="0" baseline="0" dirty="0">
                        <a:solidFill>
                          <a:srgbClr val="2C2F34"/>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2C2F34"/>
                          </a:solidFill>
                          <a:effectLst/>
                          <a:latin typeface="+mj-lt"/>
                        </a:rPr>
                        <a:t>–</a:t>
                      </a:r>
                      <a:endParaRPr lang="hu-HU" sz="1200" b="0" i="0" u="none" strike="noStrike" spc="0" baseline="0" dirty="0">
                        <a:solidFill>
                          <a:srgbClr val="2C2F34"/>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2C2F34"/>
                          </a:solidFill>
                          <a:effectLst/>
                          <a:latin typeface="+mj-lt"/>
                        </a:rPr>
                        <a:t>–</a:t>
                      </a:r>
                      <a:endParaRPr lang="hu-HU" sz="1200" b="0" i="0" u="none" strike="noStrike" spc="0" baseline="0" dirty="0">
                        <a:solidFill>
                          <a:srgbClr val="2C2F34"/>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Heti bér</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26.971</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29.120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36.105</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39.003</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50">
                <a:tc>
                  <a:txBody>
                    <a:bodyPr/>
                    <a:lstStyle/>
                    <a:p>
                      <a:pPr algn="ctr" fontAlgn="ctr"/>
                      <a:r>
                        <a:rPr lang="hu-HU" sz="1200" b="1" i="0" u="none" strike="noStrike" spc="0" baseline="0" dirty="0" smtClean="0">
                          <a:solidFill>
                            <a:srgbClr val="E48248"/>
                          </a:solidFill>
                          <a:effectLst/>
                          <a:latin typeface="+mj-lt"/>
                        </a:rPr>
                        <a:t>Napi bér</a:t>
                      </a:r>
                      <a:endParaRPr lang="hu-HU" sz="1200" b="1"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5.398</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5.831</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8</a:t>
                      </a:r>
                      <a:r>
                        <a:rPr lang="lv-LV" sz="1200" b="0" i="0" u="none" strike="noStrike" spc="0" baseline="0" dirty="0" smtClean="0">
                          <a:solidFill>
                            <a:srgbClr val="E48248"/>
                          </a:solidFill>
                          <a:effectLst/>
                          <a:latin typeface="+mj-lt"/>
                        </a:rPr>
                        <a:t>.</a:t>
                      </a:r>
                      <a:r>
                        <a:rPr lang="hu-HU" sz="1200" b="0" i="0" u="none" strike="noStrike" spc="0" baseline="0" dirty="0" smtClean="0">
                          <a:solidFill>
                            <a:srgbClr val="E48248"/>
                          </a:solidFill>
                          <a:effectLst/>
                          <a:latin typeface="+mj-lt"/>
                        </a:rPr>
                        <a:t>918</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7.221</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7.804</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hu-HU" sz="1200" b="0" i="0" u="none" strike="noStrike" spc="0" baseline="0" dirty="0" smtClean="0">
                          <a:solidFill>
                            <a:srgbClr val="E48248"/>
                          </a:solidFill>
                          <a:effectLst/>
                          <a:latin typeface="+mj-lt"/>
                        </a:rPr>
                        <a:t>11661</a:t>
                      </a:r>
                      <a:endParaRPr lang="hu-HU" sz="1200" b="0" i="0" u="none" strike="noStrike" spc="0" baseline="0" dirty="0">
                        <a:solidFill>
                          <a:srgbClr val="E48248"/>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Órabér</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675</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729</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1</a:t>
                      </a:r>
                      <a:r>
                        <a:rPr lang="lv-LV" sz="1200" b="0" i="0" u="none" strike="noStrike" spc="0" baseline="0" dirty="0" smtClean="0">
                          <a:solidFill>
                            <a:srgbClr val="E48248"/>
                          </a:solidFill>
                          <a:effectLst/>
                          <a:latin typeface="+mj-lt"/>
                        </a:rPr>
                        <a:t>.</a:t>
                      </a:r>
                      <a:r>
                        <a:rPr lang="hu-HU" sz="1200" b="0" i="0" u="none" strike="noStrike" spc="0" baseline="0" dirty="0" smtClean="0">
                          <a:solidFill>
                            <a:srgbClr val="E48248"/>
                          </a:solidFill>
                          <a:effectLst/>
                          <a:latin typeface="+mj-lt"/>
                        </a:rPr>
                        <a:t>115</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903</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976</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hu-HU" sz="1200" b="0" i="0" u="none" strike="noStrike" spc="0" baseline="0" dirty="0" smtClean="0">
                          <a:solidFill>
                            <a:srgbClr val="E48248"/>
                          </a:solidFill>
                          <a:effectLst/>
                          <a:latin typeface="+mj-lt"/>
                        </a:rPr>
                        <a:t>1457</a:t>
                      </a:r>
                      <a:endParaRPr lang="hu-HU" sz="1200" b="0" i="0" u="none" strike="noStrike" spc="0" baseline="0" dirty="0">
                        <a:solidFill>
                          <a:srgbClr val="E48248"/>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50">
                <a:tc>
                  <a:txBody>
                    <a:bodyPr/>
                    <a:lstStyle/>
                    <a:p>
                      <a:pPr algn="ctr" fontAlgn="b"/>
                      <a:r>
                        <a:rPr lang="hu-HU" sz="1200" b="1" i="0" u="none" strike="noStrike" spc="0" baseline="0" dirty="0" smtClean="0">
                          <a:solidFill>
                            <a:schemeClr val="tx1">
                              <a:lumMod val="65000"/>
                              <a:lumOff val="35000"/>
                            </a:schemeClr>
                          </a:solidFill>
                          <a:effectLst/>
                          <a:latin typeface="+mj-lt"/>
                        </a:rPr>
                        <a:t> </a:t>
                      </a:r>
                      <a:endParaRPr lang="hu-HU" sz="1200" b="1" i="0" u="none" strike="noStrike" spc="0" baseline="0" dirty="0">
                        <a:solidFill>
                          <a:schemeClr val="tx1">
                            <a:lumMod val="65000"/>
                            <a:lumOff val="35000"/>
                          </a:schemeClr>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E48248"/>
                          </a:solidFill>
                          <a:effectLst/>
                          <a:latin typeface="+mj-lt"/>
                        </a:rPr>
                        <a:t> </a:t>
                      </a:r>
                      <a:endParaRPr lang="hu-HU" sz="1200" b="0" i="0" u="none" strike="noStrike" spc="0" baseline="0" dirty="0">
                        <a:solidFill>
                          <a:srgbClr val="E48248"/>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50">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Bérek</a:t>
                      </a:r>
                      <a:endParaRPr lang="hu-HU" sz="1200" b="1" i="0" u="none" strike="noStrike" spc="0" baseline="0" dirty="0">
                        <a:solidFill>
                          <a:schemeClr val="tx1">
                            <a:lumMod val="65000"/>
                            <a:lumOff val="35000"/>
                          </a:schemeClr>
                        </a:solidFill>
                        <a:effectLst/>
                        <a:latin typeface="+mj-lt"/>
                      </a:endParaRPr>
                    </a:p>
                  </a:txBody>
                  <a:tcPr marL="8821" marR="8821" marT="8821"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hu-HU" sz="1200" b="1" i="0" u="none" strike="noStrike" spc="0" baseline="0" dirty="0">
                        <a:solidFill>
                          <a:schemeClr val="tx1">
                            <a:lumMod val="65000"/>
                            <a:lumOff val="35000"/>
                          </a:schemeClr>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1" i="0" u="none" strike="noStrike" spc="0" baseline="0" dirty="0">
                        <a:solidFill>
                          <a:schemeClr val="tx1">
                            <a:lumMod val="65000"/>
                            <a:lumOff val="35000"/>
                          </a:schemeClr>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1" i="0" u="none" strike="noStrike" spc="0" baseline="0" dirty="0">
                        <a:solidFill>
                          <a:schemeClr val="tx1">
                            <a:lumMod val="65000"/>
                            <a:lumOff val="35000"/>
                          </a:schemeClr>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1" i="0" u="none" strike="noStrike" spc="0" baseline="0" dirty="0">
                        <a:solidFill>
                          <a:schemeClr val="tx1">
                            <a:lumMod val="65000"/>
                            <a:lumOff val="35000"/>
                          </a:schemeClr>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1" i="0" u="none" strike="noStrike" spc="0" baseline="0" dirty="0">
                        <a:solidFill>
                          <a:schemeClr val="tx1">
                            <a:lumMod val="65000"/>
                            <a:lumOff val="35000"/>
                          </a:schemeClr>
                        </a:solidFill>
                        <a:effectLst/>
                        <a:latin typeface="+mj-lt"/>
                      </a:endParaRPr>
                    </a:p>
                  </a:txBody>
                  <a:tcPr marL="8821" marR="8821" marT="882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a:noFill/>
                    </a:lnB>
                  </a:tcPr>
                </a:tc>
              </a:tr>
              <a:tr h="322979">
                <a:tc>
                  <a:txBody>
                    <a:bodyPr/>
                    <a:lstStyle/>
                    <a:p>
                      <a:pPr algn="ctr" fontAlgn="ctr"/>
                      <a:r>
                        <a:rPr lang="hu-HU" sz="1200" b="1" i="0" u="none" strike="noStrike" spc="0" baseline="0" dirty="0" smtClean="0">
                          <a:solidFill>
                            <a:schemeClr val="tx1">
                              <a:lumMod val="65000"/>
                              <a:lumOff val="35000"/>
                            </a:schemeClr>
                          </a:solidFill>
                          <a:effectLst/>
                          <a:latin typeface="+mj-lt"/>
                        </a:rPr>
                        <a:t> </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1200" b="1" i="0" u="none" strike="noStrike" spc="0" baseline="0" dirty="0" smtClean="0">
                          <a:solidFill>
                            <a:schemeClr val="tx1">
                              <a:lumMod val="65000"/>
                              <a:lumOff val="35000"/>
                            </a:schemeClr>
                          </a:solidFill>
                          <a:effectLst/>
                          <a:latin typeface="+mj-lt"/>
                        </a:rPr>
                        <a:t>Minimálbér  </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hu-HU"/>
                    </a:p>
                  </a:txBody>
                  <a:tcPr/>
                </a:tc>
                <a:tc>
                  <a:txBody>
                    <a:bodyPr/>
                    <a:lstStyle/>
                    <a:p>
                      <a:pPr algn="ctr" fontAlgn="ctr"/>
                      <a:r>
                        <a:rPr lang="hu-HU" sz="1200" b="1" i="0" u="none" strike="noStrike" spc="0" baseline="0" dirty="0" smtClean="0">
                          <a:solidFill>
                            <a:schemeClr val="tx1">
                              <a:lumMod val="65000"/>
                              <a:lumOff val="35000"/>
                            </a:schemeClr>
                          </a:solidFill>
                          <a:effectLst/>
                          <a:latin typeface="+mj-lt"/>
                        </a:rPr>
                        <a:t> </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hu-HU" sz="1200" b="1" i="0" u="none" strike="noStrike" spc="0" baseline="0" dirty="0" smtClean="0">
                          <a:solidFill>
                            <a:schemeClr val="tx1">
                              <a:lumMod val="65000"/>
                              <a:lumOff val="35000"/>
                            </a:schemeClr>
                          </a:solidFill>
                          <a:effectLst/>
                          <a:latin typeface="+mj-lt"/>
                        </a:rPr>
                        <a:t>Garantált bérminimum  </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hu-HU"/>
                    </a:p>
                  </a:txBody>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a:noFill/>
                    </a:lnR>
                    <a:lnT>
                      <a:noFill/>
                    </a:lnT>
                    <a:lnB>
                      <a:noFill/>
                    </a:lnB>
                  </a:tcPr>
                </a:tc>
              </a:tr>
              <a:tr h="269150">
                <a:tc>
                  <a:txBody>
                    <a:bodyPr/>
                    <a:lstStyle/>
                    <a:p>
                      <a:pPr algn="ctr" fontAlgn="ctr"/>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2018.</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2019.</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2018.</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2019.</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a:noFill/>
                    </a:lnR>
                    <a:lnT>
                      <a:noFill/>
                    </a:lnT>
                    <a:lnB>
                      <a:noFill/>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Havi bér</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138.000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149.000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180.500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195.000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a:noFill/>
                    </a:lnR>
                    <a:lnT>
                      <a:noFill/>
                    </a:lnT>
                    <a:lnB>
                      <a:noFill/>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Heti bér</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31.730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34.260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41.500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44.830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a:noFill/>
                    </a:lnR>
                    <a:lnT>
                      <a:noFill/>
                    </a:lnT>
                    <a:lnB>
                      <a:noFill/>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Napi bér</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6.350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E48248"/>
                          </a:solidFill>
                          <a:effectLst/>
                          <a:latin typeface="+mj-lt"/>
                        </a:rPr>
                        <a:t>6.860</a:t>
                      </a:r>
                      <a:endParaRPr lang="hu-HU" sz="1200" b="0" i="0" u="none" strike="noStrike" spc="0" baseline="0" dirty="0">
                        <a:solidFill>
                          <a:srgbClr val="E48248"/>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rgbClr val="00B0F0"/>
                          </a:solidFill>
                          <a:effectLst/>
                          <a:latin typeface="+mj-lt"/>
                        </a:rPr>
                        <a:t> </a:t>
                      </a:r>
                      <a:endParaRPr lang="hu-HU" sz="1200" b="0" i="0" u="none" strike="noStrike" spc="0" baseline="0" dirty="0">
                        <a:solidFill>
                          <a:srgbClr val="00B0F0"/>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8.300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8.970</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a:noFill/>
                    </a:lnR>
                    <a:lnT>
                      <a:noFill/>
                    </a:lnT>
                    <a:lnB>
                      <a:noFill/>
                    </a:lnB>
                  </a:tcPr>
                </a:tc>
              </a:tr>
              <a:tr h="269150">
                <a:tc>
                  <a:txBody>
                    <a:bodyPr/>
                    <a:lstStyle/>
                    <a:p>
                      <a:pPr algn="ctr" fontAlgn="ctr"/>
                      <a:r>
                        <a:rPr lang="hu-HU" sz="1200" b="1" i="0" u="none" strike="noStrike" spc="0" baseline="0" dirty="0" smtClean="0">
                          <a:solidFill>
                            <a:schemeClr val="tx1">
                              <a:lumMod val="65000"/>
                              <a:lumOff val="35000"/>
                            </a:schemeClr>
                          </a:solidFill>
                          <a:effectLst/>
                          <a:latin typeface="+mj-lt"/>
                        </a:rPr>
                        <a:t>Órabér</a:t>
                      </a:r>
                      <a:endParaRPr lang="hu-HU" sz="1200" b="1"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733</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857</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 </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1.038</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u-HU" sz="1200" b="0" i="0" u="none" strike="noStrike" spc="0" baseline="0" dirty="0" smtClean="0">
                          <a:solidFill>
                            <a:schemeClr val="tx1">
                              <a:lumMod val="65000"/>
                              <a:lumOff val="35000"/>
                            </a:schemeClr>
                          </a:solidFill>
                          <a:effectLst/>
                          <a:latin typeface="+mj-lt"/>
                        </a:rPr>
                        <a:t>1.121</a:t>
                      </a:r>
                      <a:endParaRPr lang="hu-HU" sz="1200" b="0" i="0" u="none" strike="noStrike" spc="0" baseline="0" dirty="0">
                        <a:solidFill>
                          <a:schemeClr val="tx1">
                            <a:lumMod val="65000"/>
                            <a:lumOff val="35000"/>
                          </a:schemeClr>
                        </a:solidFill>
                        <a:effectLst/>
                        <a:latin typeface="+mj-lt"/>
                      </a:endParaRPr>
                    </a:p>
                  </a:txBody>
                  <a:tcPr marL="8821" marR="8821" marT="8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a:noFill/>
                    </a:lnR>
                    <a:lnT>
                      <a:noFill/>
                    </a:lnT>
                    <a:lnB>
                      <a:noFill/>
                    </a:lnB>
                  </a:tcPr>
                </a:tc>
              </a:tr>
              <a:tr h="269150">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200" b="0" i="0" u="none" strike="noStrike" spc="0" baseline="0" dirty="0" smtClean="0">
                          <a:solidFill>
                            <a:srgbClr val="000000"/>
                          </a:solidFill>
                          <a:effectLst/>
                          <a:latin typeface="+mj-lt"/>
                        </a:rPr>
                        <a:t> </a:t>
                      </a:r>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w="6350" cap="flat" cmpd="sng" algn="ctr">
                      <a:solidFill>
                        <a:srgbClr val="000000"/>
                      </a:solidFill>
                      <a:prstDash val="solid"/>
                      <a:round/>
                      <a:headEnd type="none" w="med" len="med"/>
                      <a:tailEnd type="none" w="med" len="med"/>
                    </a:lnL>
                    <a:lnR>
                      <a:noFill/>
                    </a:lnR>
                    <a:lnT>
                      <a:noFill/>
                    </a:lnT>
                    <a:lnB>
                      <a:noFill/>
                    </a:lnB>
                  </a:tcPr>
                </a:tc>
              </a:tr>
              <a:tr h="269150">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a:noFill/>
                    </a:lnB>
                  </a:tcPr>
                </a:tc>
              </a:tr>
              <a:tr h="269150">
                <a:tc>
                  <a:txBody>
                    <a:bodyPr/>
                    <a:lstStyle/>
                    <a:p>
                      <a:pPr algn="ctr" fontAlgn="b"/>
                      <a:endParaRPr lang="hu-HU" sz="1200" b="0" i="0" u="none" strike="noStrike" spc="0" baseline="0" dirty="0">
                        <a:solidFill>
                          <a:srgbClr val="E48248"/>
                        </a:solidFill>
                        <a:effectLst/>
                        <a:latin typeface="+mj-lt"/>
                      </a:endParaRPr>
                    </a:p>
                  </a:txBody>
                  <a:tcPr marL="8821" marR="8821" marT="8821" marB="0" anchor="b">
                    <a:lnL>
                      <a:noFill/>
                    </a:lnL>
                    <a:lnR>
                      <a:noFill/>
                    </a:lnR>
                    <a:lnT>
                      <a:noFill/>
                    </a:lnT>
                    <a:lnB>
                      <a:noFill/>
                    </a:lnB>
                  </a:tcPr>
                </a:tc>
                <a:tc gridSpan="2">
                  <a:txBody>
                    <a:bodyPr/>
                    <a:lstStyle/>
                    <a:p>
                      <a:pPr algn="ctr" fontAlgn="b"/>
                      <a:r>
                        <a:rPr lang="hu-HU" sz="1200" b="0" i="0" u="none" strike="noStrike" spc="0" baseline="0" dirty="0" smtClean="0">
                          <a:solidFill>
                            <a:srgbClr val="E48248"/>
                          </a:solidFill>
                          <a:effectLst/>
                          <a:latin typeface="+mj-lt"/>
                        </a:rPr>
                        <a:t>130%-ig lehet mentes</a:t>
                      </a:r>
                      <a:endParaRPr lang="hu-HU" sz="1200" b="0" i="0" u="none" strike="noStrike" spc="0" baseline="0" dirty="0">
                        <a:solidFill>
                          <a:srgbClr val="E48248"/>
                        </a:solidFill>
                        <a:effectLst/>
                        <a:latin typeface="+mj-lt"/>
                      </a:endParaRPr>
                    </a:p>
                  </a:txBody>
                  <a:tcPr marL="8821" marR="8821" marT="8821" marB="0" anchor="b">
                    <a:lnL>
                      <a:noFill/>
                    </a:lnL>
                    <a:lnR>
                      <a:noFill/>
                    </a:lnR>
                    <a:lnT>
                      <a:noFill/>
                    </a:lnT>
                    <a:lnB>
                      <a:noFill/>
                    </a:lnB>
                  </a:tcPr>
                </a:tc>
                <a:tc hMerge="1">
                  <a:txBody>
                    <a:bodyPr/>
                    <a:lstStyle/>
                    <a:p>
                      <a:endParaRPr lang="hu-HU"/>
                    </a:p>
                  </a:txBody>
                  <a:tcPr/>
                </a:tc>
                <a:tc>
                  <a:txBody>
                    <a:bodyPr/>
                    <a:lstStyle/>
                    <a:p>
                      <a:pPr algn="ctr" fontAlgn="b"/>
                      <a:endParaRPr lang="hu-HU" sz="1200" b="0" i="0" u="none" strike="noStrike" spc="0" baseline="0" dirty="0">
                        <a:solidFill>
                          <a:srgbClr val="00B0F0"/>
                        </a:solidFill>
                        <a:effectLst/>
                        <a:latin typeface="+mj-lt"/>
                      </a:endParaRPr>
                    </a:p>
                  </a:txBody>
                  <a:tcPr marL="8821" marR="8821" marT="8821" marB="0" anchor="b">
                    <a:lnL>
                      <a:noFill/>
                    </a:lnL>
                    <a:lnR>
                      <a:noFill/>
                    </a:lnR>
                    <a:lnT>
                      <a:noFill/>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a:noFill/>
                    </a:lnB>
                  </a:tcPr>
                </a:tc>
                <a:tc>
                  <a:txBody>
                    <a:bodyPr/>
                    <a:lstStyle/>
                    <a:p>
                      <a:pPr algn="ctr" fontAlgn="b"/>
                      <a:endParaRPr lang="hu-HU" sz="1200" b="0" i="0" u="none" strike="noStrike" spc="0" baseline="0" dirty="0">
                        <a:solidFill>
                          <a:srgbClr val="000000"/>
                        </a:solidFill>
                        <a:effectLst/>
                        <a:latin typeface="+mj-lt"/>
                      </a:endParaRPr>
                    </a:p>
                  </a:txBody>
                  <a:tcPr marL="8821" marR="8821" marT="8821" marB="0" anchor="b">
                    <a:lnL>
                      <a:noFill/>
                    </a:lnL>
                    <a:lnR>
                      <a:noFill/>
                    </a:lnR>
                    <a:lnT>
                      <a:noFill/>
                    </a:lnT>
                    <a:lnB>
                      <a:noFill/>
                    </a:lnB>
                  </a:tcPr>
                </a:tc>
              </a:tr>
            </a:tbl>
          </a:graphicData>
        </a:graphic>
      </p:graphicFrame>
    </p:spTree>
    <p:extLst>
      <p:ext uri="{BB962C8B-B14F-4D97-AF65-F5344CB8AC3E}">
        <p14:creationId xmlns:p14="http://schemas.microsoft.com/office/powerpoint/2010/main" val="78454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95664" y="372978"/>
            <a:ext cx="9601200" cy="830180"/>
          </a:xfrm>
        </p:spPr>
        <p:txBody>
          <a:bodyPr>
            <a:normAutofit/>
          </a:bodyPr>
          <a:lstStyle/>
          <a:p>
            <a:r>
              <a:rPr lang="hu-HU" dirty="0" smtClean="0">
                <a:solidFill>
                  <a:srgbClr val="E48248"/>
                </a:solidFill>
              </a:rPr>
              <a:t>ÉV ELEJI MUNKÁLTATÓ TEENDŐK</a:t>
            </a:r>
            <a:endParaRPr lang="hu-HU" dirty="0">
              <a:solidFill>
                <a:srgbClr val="E48248"/>
              </a:solidFill>
            </a:endParaRPr>
          </a:p>
        </p:txBody>
      </p:sp>
      <p:sp>
        <p:nvSpPr>
          <p:cNvPr id="3" name="Tartalom helye 2"/>
          <p:cNvSpPr>
            <a:spLocks noGrp="1"/>
          </p:cNvSpPr>
          <p:nvPr>
            <p:ph idx="1"/>
          </p:nvPr>
        </p:nvSpPr>
        <p:spPr>
          <a:xfrm>
            <a:off x="1030310" y="1600200"/>
            <a:ext cx="10917048" cy="4671811"/>
          </a:xfrm>
        </p:spPr>
        <p:txBody>
          <a:bodyPr>
            <a:normAutofit fontScale="92500"/>
          </a:bodyPr>
          <a:lstStyle/>
          <a:p>
            <a:r>
              <a:rPr lang="hu-HU" dirty="0" smtClean="0">
                <a:solidFill>
                  <a:schemeClr val="tx1">
                    <a:lumMod val="65000"/>
                    <a:lumOff val="35000"/>
                  </a:schemeClr>
                </a:solidFill>
              </a:rPr>
              <a:t>Munkaszerződés módosítás (ha szükséges)</a:t>
            </a:r>
          </a:p>
          <a:p>
            <a:r>
              <a:rPr lang="hu-HU" dirty="0" smtClean="0">
                <a:solidFill>
                  <a:schemeClr val="tx1">
                    <a:lumMod val="65000"/>
                    <a:lumOff val="35000"/>
                  </a:schemeClr>
                </a:solidFill>
              </a:rPr>
              <a:t>Szabadság kiértesítés, tervezés, megállapodás a munkavállalóval</a:t>
            </a:r>
          </a:p>
          <a:p>
            <a:r>
              <a:rPr lang="hu-HU" dirty="0" smtClean="0">
                <a:solidFill>
                  <a:schemeClr val="tx1">
                    <a:lumMod val="65000"/>
                    <a:lumOff val="35000"/>
                  </a:schemeClr>
                </a:solidFill>
              </a:rPr>
              <a:t>Nyilatkozatok bekérése:</a:t>
            </a:r>
          </a:p>
          <a:p>
            <a:pPr marL="0" indent="0">
              <a:buNone/>
            </a:pPr>
            <a:r>
              <a:rPr lang="lv-LV" dirty="0" smtClean="0">
                <a:solidFill>
                  <a:schemeClr val="tx1">
                    <a:lumMod val="65000"/>
                    <a:lumOff val="35000"/>
                  </a:schemeClr>
                </a:solidFill>
              </a:rPr>
              <a:t>		- </a:t>
            </a:r>
            <a:r>
              <a:rPr lang="hu-HU" dirty="0" smtClean="0">
                <a:solidFill>
                  <a:schemeClr val="tx1">
                    <a:lumMod val="65000"/>
                    <a:lumOff val="35000"/>
                  </a:schemeClr>
                </a:solidFill>
              </a:rPr>
              <a:t>Családi kedvezmény</a:t>
            </a:r>
            <a:endParaRPr lang="lv-LV" dirty="0" smtClean="0">
              <a:solidFill>
                <a:schemeClr val="tx1">
                  <a:lumMod val="65000"/>
                  <a:lumOff val="35000"/>
                </a:schemeClr>
              </a:solidFill>
            </a:endParaRPr>
          </a:p>
          <a:p>
            <a:pPr marL="0" indent="0">
              <a:buNone/>
            </a:pPr>
            <a:r>
              <a:rPr lang="lv-LV" sz="2100" dirty="0" smtClean="0">
                <a:solidFill>
                  <a:schemeClr val="tx1">
                    <a:lumMod val="65000"/>
                    <a:lumOff val="35000"/>
                  </a:schemeClr>
                </a:solidFill>
              </a:rPr>
              <a:t>		- </a:t>
            </a:r>
            <a:r>
              <a:rPr lang="hu-HU" sz="2100" dirty="0" smtClean="0">
                <a:solidFill>
                  <a:schemeClr val="tx1">
                    <a:lumMod val="65000"/>
                    <a:lumOff val="35000"/>
                  </a:schemeClr>
                </a:solidFill>
              </a:rPr>
              <a:t>Súlyos </a:t>
            </a:r>
            <a:r>
              <a:rPr lang="hu-HU" sz="2100" dirty="0">
                <a:solidFill>
                  <a:schemeClr val="tx1">
                    <a:lumMod val="65000"/>
                    <a:lumOff val="35000"/>
                  </a:schemeClr>
                </a:solidFill>
              </a:rPr>
              <a:t>fogyatékos kedvezmény</a:t>
            </a:r>
            <a:endParaRPr lang="lv-LV" sz="2100" dirty="0">
              <a:solidFill>
                <a:schemeClr val="tx1">
                  <a:lumMod val="65000"/>
                  <a:lumOff val="35000"/>
                </a:schemeClr>
              </a:solidFill>
            </a:endParaRPr>
          </a:p>
          <a:p>
            <a:pPr marL="0" indent="0">
              <a:buNone/>
            </a:pPr>
            <a:r>
              <a:rPr lang="lv-LV" sz="2100" dirty="0" smtClean="0">
                <a:solidFill>
                  <a:schemeClr val="tx1">
                    <a:lumMod val="65000"/>
                    <a:lumOff val="35000"/>
                  </a:schemeClr>
                </a:solidFill>
              </a:rPr>
              <a:t>		- </a:t>
            </a:r>
            <a:r>
              <a:rPr lang="hu-HU" sz="2100" dirty="0" smtClean="0">
                <a:solidFill>
                  <a:schemeClr val="tx1">
                    <a:lumMod val="65000"/>
                    <a:lumOff val="35000"/>
                  </a:schemeClr>
                </a:solidFill>
              </a:rPr>
              <a:t>Adóelőleg </a:t>
            </a:r>
            <a:r>
              <a:rPr lang="hu-HU" sz="2100" dirty="0">
                <a:solidFill>
                  <a:schemeClr val="tx1">
                    <a:lumMod val="65000"/>
                    <a:lumOff val="35000"/>
                  </a:schemeClr>
                </a:solidFill>
              </a:rPr>
              <a:t>nyilatkozat a költségekről: megbízási díj, ingatlan bérbeadás             </a:t>
            </a:r>
            <a:endParaRPr lang="lv-LV" sz="2100" dirty="0">
              <a:solidFill>
                <a:schemeClr val="tx1">
                  <a:lumMod val="65000"/>
                  <a:lumOff val="35000"/>
                </a:schemeClr>
              </a:solidFill>
            </a:endParaRPr>
          </a:p>
          <a:p>
            <a:pPr marL="0" indent="0">
              <a:buNone/>
            </a:pPr>
            <a:r>
              <a:rPr lang="lv-LV" sz="2100" dirty="0" smtClean="0">
                <a:solidFill>
                  <a:schemeClr val="tx1">
                    <a:lumMod val="65000"/>
                    <a:lumOff val="35000"/>
                  </a:schemeClr>
                </a:solidFill>
              </a:rPr>
              <a:t>		- </a:t>
            </a:r>
            <a:r>
              <a:rPr lang="hu-HU" sz="2100" dirty="0" smtClean="0">
                <a:solidFill>
                  <a:schemeClr val="tx1">
                    <a:lumMod val="65000"/>
                    <a:lumOff val="35000"/>
                  </a:schemeClr>
                </a:solidFill>
              </a:rPr>
              <a:t>Nyilatkozat </a:t>
            </a:r>
            <a:r>
              <a:rPr lang="hu-HU" sz="2100" dirty="0">
                <a:solidFill>
                  <a:schemeClr val="tx1">
                    <a:lumMod val="65000"/>
                    <a:lumOff val="35000"/>
                  </a:schemeClr>
                </a:solidFill>
              </a:rPr>
              <a:t>a letiltásról ( új belépőknél)</a:t>
            </a:r>
            <a:endParaRPr lang="lv-LV" sz="2100" dirty="0">
              <a:solidFill>
                <a:schemeClr val="tx1">
                  <a:lumMod val="65000"/>
                  <a:lumOff val="35000"/>
                </a:schemeClr>
              </a:solidFill>
            </a:endParaRPr>
          </a:p>
          <a:p>
            <a:pPr marL="0" indent="0">
              <a:buNone/>
            </a:pPr>
            <a:r>
              <a:rPr lang="lv-LV" sz="2100" dirty="0" smtClean="0">
                <a:solidFill>
                  <a:schemeClr val="tx1">
                    <a:lumMod val="65000"/>
                    <a:lumOff val="35000"/>
                  </a:schemeClr>
                </a:solidFill>
              </a:rPr>
              <a:t>		- </a:t>
            </a:r>
            <a:r>
              <a:rPr lang="hu-HU" sz="2100" dirty="0" err="1" smtClean="0">
                <a:solidFill>
                  <a:schemeClr val="tx1">
                    <a:lumMod val="65000"/>
                    <a:lumOff val="35000"/>
                  </a:schemeClr>
                </a:solidFill>
              </a:rPr>
              <a:t>Szocho</a:t>
            </a:r>
            <a:r>
              <a:rPr lang="hu-HU" sz="2100" dirty="0" smtClean="0">
                <a:solidFill>
                  <a:schemeClr val="tx1">
                    <a:lumMod val="65000"/>
                    <a:lumOff val="35000"/>
                  </a:schemeClr>
                </a:solidFill>
              </a:rPr>
              <a:t> </a:t>
            </a:r>
            <a:r>
              <a:rPr lang="hu-HU" sz="2100" dirty="0">
                <a:solidFill>
                  <a:schemeClr val="tx1">
                    <a:lumMod val="65000"/>
                    <a:lumOff val="35000"/>
                  </a:schemeClr>
                </a:solidFill>
              </a:rPr>
              <a:t>nyilatkozat (osztalék kifizetéshez)</a:t>
            </a:r>
            <a:endParaRPr lang="lv-LV" sz="2100" dirty="0">
              <a:solidFill>
                <a:schemeClr val="tx1">
                  <a:lumMod val="65000"/>
                  <a:lumOff val="35000"/>
                </a:schemeClr>
              </a:solidFill>
            </a:endParaRPr>
          </a:p>
          <a:p>
            <a:pPr marL="0" indent="0">
              <a:buNone/>
            </a:pPr>
            <a:r>
              <a:rPr lang="lv-LV" sz="2100" dirty="0" smtClean="0">
                <a:solidFill>
                  <a:schemeClr val="tx1">
                    <a:lumMod val="65000"/>
                    <a:lumOff val="35000"/>
                  </a:schemeClr>
                </a:solidFill>
              </a:rPr>
              <a:t>		- </a:t>
            </a:r>
            <a:r>
              <a:rPr lang="hu-HU" sz="2100" dirty="0" smtClean="0">
                <a:solidFill>
                  <a:schemeClr val="tx1">
                    <a:lumMod val="65000"/>
                    <a:lumOff val="35000"/>
                  </a:schemeClr>
                </a:solidFill>
              </a:rPr>
              <a:t>Adószámos </a:t>
            </a:r>
            <a:r>
              <a:rPr lang="hu-HU" sz="2100" dirty="0">
                <a:solidFill>
                  <a:schemeClr val="tx1">
                    <a:lumMod val="65000"/>
                    <a:lumOff val="35000"/>
                  </a:schemeClr>
                </a:solidFill>
              </a:rPr>
              <a:t>magánszemély nyilatkozat, számlaadás esetén</a:t>
            </a:r>
            <a:endParaRPr lang="lv-LV" sz="2100" dirty="0">
              <a:solidFill>
                <a:schemeClr val="tx1">
                  <a:lumMod val="65000"/>
                  <a:lumOff val="35000"/>
                </a:schemeClr>
              </a:solidFill>
            </a:endParaRPr>
          </a:p>
          <a:p>
            <a:pPr marL="0" indent="0">
              <a:buNone/>
            </a:pPr>
            <a:r>
              <a:rPr lang="lv-LV" sz="2100" dirty="0" smtClean="0">
                <a:solidFill>
                  <a:schemeClr val="tx1">
                    <a:lumMod val="65000"/>
                    <a:lumOff val="35000"/>
                  </a:schemeClr>
                </a:solidFill>
              </a:rPr>
              <a:t>		- </a:t>
            </a:r>
            <a:r>
              <a:rPr lang="hu-HU" sz="2100" dirty="0" smtClean="0">
                <a:solidFill>
                  <a:schemeClr val="tx1">
                    <a:lumMod val="65000"/>
                    <a:lumOff val="35000"/>
                  </a:schemeClr>
                </a:solidFill>
              </a:rPr>
              <a:t>Nyugdíjas </a:t>
            </a:r>
            <a:r>
              <a:rPr lang="hu-HU" sz="2100" dirty="0">
                <a:solidFill>
                  <a:schemeClr val="tx1">
                    <a:lumMod val="65000"/>
                    <a:lumOff val="35000"/>
                  </a:schemeClr>
                </a:solidFill>
              </a:rPr>
              <a:t>nyilatkozat</a:t>
            </a:r>
            <a:endParaRPr lang="lv-LV" sz="2100" dirty="0">
              <a:solidFill>
                <a:schemeClr val="tx1">
                  <a:lumMod val="65000"/>
                  <a:lumOff val="35000"/>
                </a:schemeClr>
              </a:solidFill>
            </a:endParaRPr>
          </a:p>
          <a:p>
            <a:pPr marL="0" indent="0">
              <a:buNone/>
            </a:pPr>
            <a:r>
              <a:rPr lang="lv-LV" sz="2100" dirty="0" smtClean="0">
                <a:solidFill>
                  <a:schemeClr val="tx1">
                    <a:lumMod val="65000"/>
                    <a:lumOff val="35000"/>
                  </a:schemeClr>
                </a:solidFill>
              </a:rPr>
              <a:t>		- </a:t>
            </a:r>
            <a:r>
              <a:rPr lang="hu-HU" sz="2100" dirty="0" err="1" smtClean="0">
                <a:solidFill>
                  <a:schemeClr val="tx1">
                    <a:lumMod val="65000"/>
                    <a:lumOff val="35000"/>
                  </a:schemeClr>
                </a:solidFill>
              </a:rPr>
              <a:t>EKHO-s</a:t>
            </a:r>
            <a:r>
              <a:rPr lang="hu-HU" sz="2100" dirty="0" smtClean="0">
                <a:solidFill>
                  <a:schemeClr val="tx1">
                    <a:lumMod val="65000"/>
                    <a:lumOff val="35000"/>
                  </a:schemeClr>
                </a:solidFill>
              </a:rPr>
              <a:t> </a:t>
            </a:r>
            <a:r>
              <a:rPr lang="hu-HU" sz="2100" dirty="0">
                <a:solidFill>
                  <a:schemeClr val="tx1">
                    <a:lumMod val="65000"/>
                    <a:lumOff val="35000"/>
                  </a:schemeClr>
                </a:solidFill>
              </a:rPr>
              <a:t>nyilatkozat</a:t>
            </a:r>
            <a:endParaRPr lang="hu-HU" sz="2100" dirty="0">
              <a:solidFill>
                <a:schemeClr val="tx1">
                  <a:lumMod val="65000"/>
                  <a:lumOff val="35000"/>
                </a:schemeClr>
              </a:solidFill>
            </a:endParaRPr>
          </a:p>
          <a:p>
            <a:pPr lvl="4">
              <a:buFontTx/>
              <a:buChar char="-"/>
            </a:pPr>
            <a:endParaRPr lang="hu-HU" sz="2000" dirty="0" smtClean="0">
              <a:solidFill>
                <a:schemeClr val="tx1">
                  <a:lumMod val="65000"/>
                  <a:lumOff val="35000"/>
                </a:schemeClr>
              </a:solidFill>
            </a:endParaRPr>
          </a:p>
          <a:p>
            <a:pPr marL="1901952" lvl="4" indent="0">
              <a:buNone/>
            </a:pPr>
            <a:endParaRPr lang="hu-HU" sz="2000" dirty="0" smtClean="0">
              <a:solidFill>
                <a:schemeClr val="tx1">
                  <a:lumMod val="65000"/>
                  <a:lumOff val="35000"/>
                </a:schemeClr>
              </a:solidFill>
            </a:endParaRPr>
          </a:p>
        </p:txBody>
      </p:sp>
    </p:spTree>
    <p:extLst>
      <p:ext uri="{BB962C8B-B14F-4D97-AF65-F5344CB8AC3E}">
        <p14:creationId xmlns:p14="http://schemas.microsoft.com/office/powerpoint/2010/main" val="3993499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71600" y="450761"/>
            <a:ext cx="9601200" cy="6233374"/>
          </a:xfrm>
        </p:spPr>
        <p:txBody>
          <a:bodyPr>
            <a:normAutofit/>
          </a:bodyPr>
          <a:lstStyle/>
          <a:p>
            <a:r>
              <a:rPr lang="hu-HU" b="1" dirty="0">
                <a:solidFill>
                  <a:schemeClr val="tx1">
                    <a:lumMod val="65000"/>
                    <a:lumOff val="35000"/>
                  </a:schemeClr>
                </a:solidFill>
              </a:rPr>
              <a:t>A munkáltató által alkalmi munkavállalóként foglalkoztatható személyek </a:t>
            </a:r>
            <a:r>
              <a:rPr lang="hu-HU" b="1" dirty="0" smtClean="0">
                <a:solidFill>
                  <a:schemeClr val="tx1">
                    <a:lumMod val="65000"/>
                    <a:lumOff val="35000"/>
                  </a:schemeClr>
                </a:solidFill>
              </a:rPr>
              <a:t>száma</a:t>
            </a:r>
          </a:p>
          <a:p>
            <a:endParaRPr lang="hu-HU" dirty="0">
              <a:solidFill>
                <a:schemeClr val="tx1">
                  <a:lumMod val="65000"/>
                  <a:lumOff val="35000"/>
                </a:schemeClr>
              </a:solidFill>
            </a:endParaRPr>
          </a:p>
          <a:p>
            <a:r>
              <a:rPr lang="hu-HU" dirty="0">
                <a:solidFill>
                  <a:schemeClr val="tx1">
                    <a:lumMod val="65000"/>
                    <a:lumOff val="35000"/>
                  </a:schemeClr>
                </a:solidFill>
              </a:rPr>
              <a:t>az Mt. hatálya alá tartozó főállású személyt nem foglalkoztató munkáltató esetén az egy főt, </a:t>
            </a:r>
          </a:p>
          <a:p>
            <a:r>
              <a:rPr lang="hu-HU" dirty="0" smtClean="0">
                <a:solidFill>
                  <a:schemeClr val="tx1">
                    <a:lumMod val="65000"/>
                    <a:lumOff val="35000"/>
                  </a:schemeClr>
                </a:solidFill>
              </a:rPr>
              <a:t>egy </a:t>
            </a:r>
            <a:r>
              <a:rPr lang="hu-HU" dirty="0">
                <a:solidFill>
                  <a:schemeClr val="tx1">
                    <a:lumMod val="65000"/>
                    <a:lumOff val="35000"/>
                  </a:schemeClr>
                </a:solidFill>
              </a:rPr>
              <a:t>főtől öt főig terjedő munkavállaló foglalkoztatása esetén a két főt, </a:t>
            </a:r>
          </a:p>
          <a:p>
            <a:r>
              <a:rPr lang="hu-HU" dirty="0" smtClean="0">
                <a:solidFill>
                  <a:schemeClr val="tx1">
                    <a:lumMod val="65000"/>
                    <a:lumOff val="35000"/>
                  </a:schemeClr>
                </a:solidFill>
              </a:rPr>
              <a:t>hattól </a:t>
            </a:r>
            <a:r>
              <a:rPr lang="hu-HU" dirty="0">
                <a:solidFill>
                  <a:schemeClr val="tx1">
                    <a:lumMod val="65000"/>
                    <a:lumOff val="35000"/>
                  </a:schemeClr>
                </a:solidFill>
              </a:rPr>
              <a:t>húsz főig terjedő munkavállaló foglalkoztatása esetén a négy főt, </a:t>
            </a:r>
          </a:p>
          <a:p>
            <a:r>
              <a:rPr lang="hu-HU" dirty="0" smtClean="0">
                <a:solidFill>
                  <a:schemeClr val="tx1">
                    <a:lumMod val="65000"/>
                    <a:lumOff val="35000"/>
                  </a:schemeClr>
                </a:solidFill>
              </a:rPr>
              <a:t> </a:t>
            </a:r>
            <a:r>
              <a:rPr lang="hu-HU" dirty="0">
                <a:solidFill>
                  <a:schemeClr val="tx1">
                    <a:lumMod val="65000"/>
                    <a:lumOff val="35000"/>
                  </a:schemeClr>
                </a:solidFill>
              </a:rPr>
              <a:t>húsznál több munkavállaló foglalkoztatása esetén a munkavállalói létszám húsz százalékát. </a:t>
            </a:r>
            <a:endParaRPr lang="hu-HU" dirty="0" smtClean="0">
              <a:solidFill>
                <a:schemeClr val="tx1">
                  <a:lumMod val="65000"/>
                  <a:lumOff val="35000"/>
                </a:schemeClr>
              </a:solidFill>
            </a:endParaRPr>
          </a:p>
          <a:p>
            <a:pPr marL="0" indent="0">
              <a:buNone/>
            </a:pPr>
            <a:r>
              <a:rPr lang="hu-HU" dirty="0">
                <a:solidFill>
                  <a:schemeClr val="tx1">
                    <a:lumMod val="65000"/>
                    <a:lumOff val="35000"/>
                  </a:schemeClr>
                </a:solidFill>
              </a:rPr>
              <a:t>Nem létesíthető egyszerűsített foglalkoztatásra irányuló jogviszony a közszolgálati tisztviselőkről szóló tv.5 1. § (1) bekezdés a) pontjában, valamint a közalkalmazottak jogállásáról szóló tv.6 1. § (1) bekezdésében meghatározott munkáltató által az alaptevékenységébe tartozó feladatai ellátására. </a:t>
            </a:r>
          </a:p>
          <a:p>
            <a:pPr marL="0" indent="0">
              <a:buNone/>
            </a:pPr>
            <a:r>
              <a:rPr lang="hu-HU" dirty="0">
                <a:solidFill>
                  <a:schemeClr val="tx1">
                    <a:lumMod val="65000"/>
                    <a:lumOff val="35000"/>
                  </a:schemeClr>
                </a:solidFill>
              </a:rPr>
              <a:t>Harmadik országbeli </a:t>
            </a:r>
            <a:r>
              <a:rPr lang="hu-HU" dirty="0" smtClean="0">
                <a:solidFill>
                  <a:schemeClr val="tx1">
                    <a:lumMod val="65000"/>
                    <a:lumOff val="35000"/>
                  </a:schemeClr>
                </a:solidFill>
              </a:rPr>
              <a:t>állampolgár </a:t>
            </a:r>
            <a:r>
              <a:rPr lang="hu-HU" dirty="0">
                <a:solidFill>
                  <a:schemeClr val="tx1">
                    <a:lumMod val="65000"/>
                    <a:lumOff val="35000"/>
                  </a:schemeClr>
                </a:solidFill>
              </a:rPr>
              <a:t>- a bevándorolt vagy letelepedett jogállású személy kivételével - kizárólag mezőgazdasági idénymunka keretében foglalkoztatható egyszerűsített munkaviszony alapján. </a:t>
            </a:r>
          </a:p>
        </p:txBody>
      </p:sp>
    </p:spTree>
    <p:extLst>
      <p:ext uri="{BB962C8B-B14F-4D97-AF65-F5344CB8AC3E}">
        <p14:creationId xmlns:p14="http://schemas.microsoft.com/office/powerpoint/2010/main" val="2475953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513268" y="482957"/>
            <a:ext cx="9601200" cy="5673143"/>
          </a:xfrm>
        </p:spPr>
        <p:txBody>
          <a:bodyPr/>
          <a:lstStyle/>
          <a:p>
            <a:endParaRPr lang="hu-HU" dirty="0">
              <a:solidFill>
                <a:schemeClr val="tx1">
                  <a:lumMod val="65000"/>
                  <a:lumOff val="35000"/>
                </a:schemeClr>
              </a:solidFill>
            </a:endParaRPr>
          </a:p>
          <a:p>
            <a:r>
              <a:rPr lang="hu-HU" dirty="0">
                <a:solidFill>
                  <a:schemeClr val="tx1">
                    <a:lumMod val="65000"/>
                    <a:lumOff val="35000"/>
                  </a:schemeClr>
                </a:solidFill>
              </a:rPr>
              <a:t>Az a munkáltató, aki 300 ezer forintot, vagy ezt meghaladó összegű adótartozást halmoz fel az 500, 1000, illetve 3000 forint összegű közteher és/vagy szociális hozzájárulási adó, szakképzési hozzájárulás, egészségügyi hozzájárulás, rehabilitációs hozzájárulás, valamint az Szja tv.8 a munkáltatóra előírt adóelőleg tekintetében, további egyszerűsített foglalkoztatásra nem jogosult mindaddig, míg adótartozását ki nem </a:t>
            </a:r>
            <a:r>
              <a:rPr lang="hu-HU" dirty="0" smtClean="0">
                <a:solidFill>
                  <a:schemeClr val="tx1">
                    <a:lumMod val="65000"/>
                    <a:lumOff val="35000"/>
                  </a:schemeClr>
                </a:solidFill>
              </a:rPr>
              <a:t>egyenlítette.</a:t>
            </a:r>
          </a:p>
          <a:p>
            <a:r>
              <a:rPr lang="hu-HU" dirty="0">
                <a:solidFill>
                  <a:schemeClr val="tx1">
                    <a:lumMod val="65000"/>
                    <a:lumOff val="35000"/>
                  </a:schemeClr>
                </a:solidFill>
              </a:rPr>
              <a:t>munkáltató </a:t>
            </a:r>
            <a:r>
              <a:rPr lang="hu-HU" dirty="0" smtClean="0">
                <a:solidFill>
                  <a:schemeClr val="tx1">
                    <a:lumMod val="65000"/>
                    <a:lumOff val="35000"/>
                  </a:schemeClr>
                </a:solidFill>
              </a:rPr>
              <a:t>fizetendő </a:t>
            </a:r>
            <a:r>
              <a:rPr lang="hu-HU" b="1" dirty="0">
                <a:solidFill>
                  <a:schemeClr val="tx1">
                    <a:lumMod val="65000"/>
                    <a:lumOff val="35000"/>
                  </a:schemeClr>
                </a:solidFill>
              </a:rPr>
              <a:t>közteher mértéke </a:t>
            </a:r>
            <a:r>
              <a:rPr lang="hu-HU" dirty="0">
                <a:solidFill>
                  <a:schemeClr val="tx1">
                    <a:lumMod val="65000"/>
                    <a:lumOff val="35000"/>
                  </a:schemeClr>
                </a:solidFill>
              </a:rPr>
              <a:t>a munkaviszony minden naptári napjára munkavállalónként </a:t>
            </a:r>
          </a:p>
          <a:p>
            <a:r>
              <a:rPr lang="hu-HU" dirty="0" smtClean="0">
                <a:solidFill>
                  <a:schemeClr val="tx1">
                    <a:lumMod val="65000"/>
                    <a:lumOff val="35000"/>
                  </a:schemeClr>
                </a:solidFill>
              </a:rPr>
              <a:t> </a:t>
            </a:r>
            <a:r>
              <a:rPr lang="hu-HU" dirty="0">
                <a:solidFill>
                  <a:schemeClr val="tx1">
                    <a:lumMod val="65000"/>
                    <a:lumOff val="35000"/>
                  </a:schemeClr>
                </a:solidFill>
              </a:rPr>
              <a:t>mezőgazdasági idénymunka esetén 500 forint, </a:t>
            </a:r>
          </a:p>
          <a:p>
            <a:r>
              <a:rPr lang="sv-SE" dirty="0" smtClean="0">
                <a:solidFill>
                  <a:schemeClr val="tx1">
                    <a:lumMod val="65000"/>
                    <a:lumOff val="35000"/>
                  </a:schemeClr>
                </a:solidFill>
              </a:rPr>
              <a:t> </a:t>
            </a:r>
            <a:r>
              <a:rPr lang="sv-SE" dirty="0">
                <a:solidFill>
                  <a:schemeClr val="tx1">
                    <a:lumMod val="65000"/>
                    <a:lumOff val="35000"/>
                  </a:schemeClr>
                </a:solidFill>
              </a:rPr>
              <a:t>turisztikai idénymunka esetén 500 forint, </a:t>
            </a:r>
          </a:p>
          <a:p>
            <a:r>
              <a:rPr lang="hu-HU" dirty="0" smtClean="0">
                <a:solidFill>
                  <a:schemeClr val="tx1">
                    <a:lumMod val="65000"/>
                    <a:lumOff val="35000"/>
                  </a:schemeClr>
                </a:solidFill>
              </a:rPr>
              <a:t> </a:t>
            </a:r>
            <a:r>
              <a:rPr lang="hu-HU" dirty="0">
                <a:solidFill>
                  <a:schemeClr val="tx1">
                    <a:lumMod val="65000"/>
                    <a:lumOff val="35000"/>
                  </a:schemeClr>
                </a:solidFill>
              </a:rPr>
              <a:t>alkalmi munka esetén 1 000 forint, </a:t>
            </a:r>
          </a:p>
          <a:p>
            <a:r>
              <a:rPr lang="hu-HU" dirty="0" smtClean="0">
                <a:solidFill>
                  <a:schemeClr val="tx1">
                    <a:lumMod val="65000"/>
                    <a:lumOff val="35000"/>
                  </a:schemeClr>
                </a:solidFill>
              </a:rPr>
              <a:t> </a:t>
            </a:r>
            <a:r>
              <a:rPr lang="hu-HU" dirty="0">
                <a:solidFill>
                  <a:schemeClr val="tx1">
                    <a:lumMod val="65000"/>
                    <a:lumOff val="35000"/>
                  </a:schemeClr>
                </a:solidFill>
              </a:rPr>
              <a:t>filmipari statiszta alkalmi munkája esetén 3000 forint. </a:t>
            </a:r>
          </a:p>
        </p:txBody>
      </p:sp>
    </p:spTree>
    <p:extLst>
      <p:ext uri="{BB962C8B-B14F-4D97-AF65-F5344CB8AC3E}">
        <p14:creationId xmlns:p14="http://schemas.microsoft.com/office/powerpoint/2010/main" val="4050882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500389" y="508715"/>
            <a:ext cx="9601200" cy="5647385"/>
          </a:xfrm>
        </p:spPr>
        <p:txBody>
          <a:bodyPr>
            <a:normAutofit fontScale="92500" lnSpcReduction="20000"/>
          </a:bodyPr>
          <a:lstStyle/>
          <a:p>
            <a:pPr marL="0" indent="0">
              <a:buNone/>
            </a:pPr>
            <a:r>
              <a:rPr lang="hu-HU" b="1" dirty="0" smtClean="0">
                <a:solidFill>
                  <a:schemeClr val="tx1">
                    <a:lumMod val="65000"/>
                    <a:lumOff val="35000"/>
                  </a:schemeClr>
                </a:solidFill>
              </a:rPr>
              <a:t>           A </a:t>
            </a:r>
            <a:r>
              <a:rPr lang="hu-HU" b="1" dirty="0">
                <a:solidFill>
                  <a:schemeClr val="tx1">
                    <a:lumMod val="65000"/>
                    <a:lumOff val="35000"/>
                  </a:schemeClr>
                </a:solidFill>
              </a:rPr>
              <a:t>bejelentés módja </a:t>
            </a:r>
            <a:endParaRPr lang="hu-HU" dirty="0">
              <a:solidFill>
                <a:schemeClr val="tx1">
                  <a:lumMod val="65000"/>
                  <a:lumOff val="35000"/>
                </a:schemeClr>
              </a:solidFill>
            </a:endParaRPr>
          </a:p>
          <a:p>
            <a:pPr marL="0" indent="0">
              <a:buNone/>
            </a:pPr>
            <a:r>
              <a:rPr lang="hu-HU" dirty="0">
                <a:solidFill>
                  <a:schemeClr val="tx1">
                    <a:lumMod val="65000"/>
                    <a:lumOff val="35000"/>
                  </a:schemeClr>
                </a:solidFill>
              </a:rPr>
              <a:t>A munkáltató bejelentési kötelezettségét </a:t>
            </a:r>
          </a:p>
          <a:p>
            <a:r>
              <a:rPr lang="hu-HU" dirty="0" smtClean="0">
                <a:solidFill>
                  <a:schemeClr val="tx1">
                    <a:lumMod val="65000"/>
                    <a:lumOff val="35000"/>
                  </a:schemeClr>
                </a:solidFill>
              </a:rPr>
              <a:t> </a:t>
            </a:r>
            <a:r>
              <a:rPr lang="hu-HU" dirty="0">
                <a:solidFill>
                  <a:schemeClr val="tx1">
                    <a:lumMod val="65000"/>
                    <a:lumOff val="35000"/>
                  </a:schemeClr>
                </a:solidFill>
              </a:rPr>
              <a:t>elektronikusan az </a:t>
            </a:r>
            <a:r>
              <a:rPr lang="hu-HU" dirty="0" err="1">
                <a:solidFill>
                  <a:schemeClr val="tx1">
                    <a:lumMod val="65000"/>
                    <a:lumOff val="35000"/>
                  </a:schemeClr>
                </a:solidFill>
              </a:rPr>
              <a:t>eBEV</a:t>
            </a:r>
            <a:r>
              <a:rPr lang="hu-HU" dirty="0">
                <a:solidFill>
                  <a:schemeClr val="tx1">
                    <a:lumMod val="65000"/>
                    <a:lumOff val="35000"/>
                  </a:schemeClr>
                </a:solidFill>
              </a:rPr>
              <a:t> portálon keresztül, vagy </a:t>
            </a:r>
          </a:p>
          <a:p>
            <a:r>
              <a:rPr lang="hu-HU" dirty="0" smtClean="0">
                <a:solidFill>
                  <a:schemeClr val="tx1">
                    <a:lumMod val="65000"/>
                    <a:lumOff val="35000"/>
                  </a:schemeClr>
                </a:solidFill>
              </a:rPr>
              <a:t> </a:t>
            </a:r>
            <a:r>
              <a:rPr lang="hu-HU" dirty="0">
                <a:solidFill>
                  <a:schemeClr val="tx1">
                    <a:lumMod val="65000"/>
                    <a:lumOff val="35000"/>
                  </a:schemeClr>
                </a:solidFill>
              </a:rPr>
              <a:t>országos telefonos ügyfélszolgálaton keresztül telefonon teljesítheti. </a:t>
            </a:r>
            <a:r>
              <a:rPr lang="hu-HU" dirty="0" smtClean="0">
                <a:solidFill>
                  <a:schemeClr val="tx1">
                    <a:lumMod val="65000"/>
                    <a:lumOff val="35000"/>
                  </a:schemeClr>
                </a:solidFill>
              </a:rPr>
              <a:t>185</a:t>
            </a:r>
            <a:endParaRPr lang="hu-HU" dirty="0">
              <a:solidFill>
                <a:schemeClr val="tx1">
                  <a:lumMod val="65000"/>
                  <a:lumOff val="35000"/>
                </a:schemeClr>
              </a:solidFill>
            </a:endParaRPr>
          </a:p>
          <a:p>
            <a:r>
              <a:rPr lang="hu-HU" dirty="0" smtClean="0">
                <a:solidFill>
                  <a:schemeClr val="tx1">
                    <a:lumMod val="65000"/>
                    <a:lumOff val="35000"/>
                  </a:schemeClr>
                </a:solidFill>
              </a:rPr>
              <a:t>Fentieken </a:t>
            </a:r>
            <a:r>
              <a:rPr lang="hu-HU" dirty="0">
                <a:solidFill>
                  <a:schemeClr val="tx1">
                    <a:lumMod val="65000"/>
                    <a:lumOff val="35000"/>
                  </a:schemeClr>
                </a:solidFill>
              </a:rPr>
              <a:t>túl a munkáltató a bejelentési kötelezettségét mobilalkalmazással is teljesítheti. </a:t>
            </a:r>
            <a:r>
              <a:rPr lang="hu-HU" dirty="0" smtClean="0">
                <a:solidFill>
                  <a:schemeClr val="tx1">
                    <a:lumMod val="65000"/>
                    <a:lumOff val="35000"/>
                  </a:schemeClr>
                </a:solidFill>
              </a:rPr>
              <a:t>A </a:t>
            </a:r>
            <a:r>
              <a:rPr lang="hu-HU" dirty="0">
                <a:solidFill>
                  <a:schemeClr val="tx1">
                    <a:lumMod val="65000"/>
                    <a:lumOff val="35000"/>
                  </a:schemeClr>
                </a:solidFill>
              </a:rPr>
              <a:t>bejelentési kötelezettség teljesítéséhez szükséges, hogy a munkáltató </a:t>
            </a:r>
            <a:r>
              <a:rPr lang="hu-HU" dirty="0" smtClean="0">
                <a:solidFill>
                  <a:schemeClr val="tx1">
                    <a:lumMod val="65000"/>
                    <a:lumOff val="35000"/>
                  </a:schemeClr>
                </a:solidFill>
              </a:rPr>
              <a:t>előzetesen </a:t>
            </a:r>
            <a:r>
              <a:rPr lang="hu-HU" dirty="0">
                <a:solidFill>
                  <a:schemeClr val="tx1">
                    <a:lumMod val="65000"/>
                    <a:lumOff val="35000"/>
                  </a:schemeClr>
                </a:solidFill>
              </a:rPr>
              <a:t>regisztráltassa magát az </a:t>
            </a:r>
            <a:r>
              <a:rPr lang="hu-HU" dirty="0" smtClean="0">
                <a:solidFill>
                  <a:schemeClr val="tx1">
                    <a:lumMod val="65000"/>
                    <a:lumOff val="35000"/>
                  </a:schemeClr>
                </a:solidFill>
              </a:rPr>
              <a:t>ügyfélkapun.</a:t>
            </a:r>
          </a:p>
          <a:p>
            <a:pPr marL="0" indent="0">
              <a:buNone/>
            </a:pPr>
            <a:r>
              <a:rPr lang="hu-HU" b="1" dirty="0">
                <a:solidFill>
                  <a:schemeClr val="tx1">
                    <a:lumMod val="65000"/>
                    <a:lumOff val="35000"/>
                  </a:schemeClr>
                </a:solidFill>
              </a:rPr>
              <a:t>bejelentés határideje, az adatok módosítása </a:t>
            </a:r>
            <a:endParaRPr lang="hu-HU" dirty="0">
              <a:solidFill>
                <a:schemeClr val="tx1">
                  <a:lumMod val="65000"/>
                  <a:lumOff val="35000"/>
                </a:schemeClr>
              </a:solidFill>
            </a:endParaRPr>
          </a:p>
          <a:p>
            <a:r>
              <a:rPr lang="hu-HU" dirty="0">
                <a:solidFill>
                  <a:schemeClr val="tx1">
                    <a:lumMod val="65000"/>
                    <a:lumOff val="35000"/>
                  </a:schemeClr>
                </a:solidFill>
              </a:rPr>
              <a:t>A munkáltató a </a:t>
            </a:r>
            <a:r>
              <a:rPr lang="hu-HU" dirty="0" smtClean="0">
                <a:solidFill>
                  <a:schemeClr val="tx1">
                    <a:lumMod val="65000"/>
                    <a:lumOff val="35000"/>
                  </a:schemeClr>
                </a:solidFill>
              </a:rPr>
              <a:t> </a:t>
            </a:r>
            <a:r>
              <a:rPr lang="hu-HU" b="1" dirty="0">
                <a:solidFill>
                  <a:schemeClr val="tx1">
                    <a:lumMod val="65000"/>
                    <a:lumOff val="35000"/>
                  </a:schemeClr>
                </a:solidFill>
              </a:rPr>
              <a:t>a munkavégzés megkezdése előtt köteles bejelenteni. </a:t>
            </a:r>
            <a:endParaRPr lang="hu-HU" dirty="0">
              <a:solidFill>
                <a:schemeClr val="tx1">
                  <a:lumMod val="65000"/>
                  <a:lumOff val="35000"/>
                </a:schemeClr>
              </a:solidFill>
            </a:endParaRPr>
          </a:p>
          <a:p>
            <a:r>
              <a:rPr lang="hu-HU" dirty="0">
                <a:solidFill>
                  <a:schemeClr val="tx1">
                    <a:lumMod val="65000"/>
                    <a:lumOff val="35000"/>
                  </a:schemeClr>
                </a:solidFill>
              </a:rPr>
              <a:t>A bejelentés esetleges visszavonására és módosítására </a:t>
            </a:r>
            <a:r>
              <a:rPr lang="hu-HU" dirty="0" smtClean="0">
                <a:solidFill>
                  <a:schemeClr val="tx1">
                    <a:lumMod val="65000"/>
                    <a:lumOff val="35000"/>
                  </a:schemeClr>
                </a:solidFill>
              </a:rPr>
              <a:t> </a:t>
            </a:r>
            <a:r>
              <a:rPr lang="hu-HU" dirty="0">
                <a:solidFill>
                  <a:schemeClr val="tx1">
                    <a:lumMod val="65000"/>
                    <a:lumOff val="35000"/>
                  </a:schemeClr>
                </a:solidFill>
              </a:rPr>
              <a:t>- így különösen a foglalkoztatás jellegének változása, illetve a munkavégzés meghiúsulása esetén - </a:t>
            </a:r>
          </a:p>
          <a:p>
            <a:r>
              <a:rPr lang="hu-HU" i="1" dirty="0">
                <a:solidFill>
                  <a:schemeClr val="tx1">
                    <a:lumMod val="65000"/>
                    <a:lumOff val="35000"/>
                  </a:schemeClr>
                </a:solidFill>
              </a:rPr>
              <a:t>a) </a:t>
            </a:r>
            <a:r>
              <a:rPr lang="hu-HU" dirty="0">
                <a:solidFill>
                  <a:schemeClr val="tx1">
                    <a:lumMod val="65000"/>
                    <a:lumOff val="35000"/>
                  </a:schemeClr>
                </a:solidFill>
              </a:rPr>
              <a:t>az egyszerűsített foglalkoztatás bejelentését követő két órán </a:t>
            </a:r>
            <a:r>
              <a:rPr lang="hu-HU" dirty="0" smtClean="0">
                <a:solidFill>
                  <a:schemeClr val="tx1">
                    <a:lumMod val="65000"/>
                    <a:lumOff val="35000"/>
                  </a:schemeClr>
                </a:solidFill>
              </a:rPr>
              <a:t>belül  </a:t>
            </a:r>
            <a:r>
              <a:rPr lang="hu-HU" dirty="0">
                <a:solidFill>
                  <a:schemeClr val="tx1">
                    <a:lumMod val="65000"/>
                    <a:lumOff val="35000"/>
                  </a:schemeClr>
                </a:solidFill>
              </a:rPr>
              <a:t>vagy </a:t>
            </a:r>
          </a:p>
          <a:p>
            <a:r>
              <a:rPr lang="hu-HU" i="1" dirty="0">
                <a:solidFill>
                  <a:schemeClr val="tx1">
                    <a:lumMod val="65000"/>
                    <a:lumOff val="35000"/>
                  </a:schemeClr>
                </a:solidFill>
              </a:rPr>
              <a:t>b) </a:t>
            </a:r>
            <a:r>
              <a:rPr lang="hu-HU" dirty="0">
                <a:solidFill>
                  <a:schemeClr val="tx1">
                    <a:lumMod val="65000"/>
                    <a:lumOff val="35000"/>
                  </a:schemeClr>
                </a:solidFill>
              </a:rPr>
              <a:t>ha a bejelentésben foglaltak szerint a foglalkoztatás a bejelentés napját követő napon kezdődött, vagy ha a bejelentés egy napnál hosszabb időtartamú munkaviszonyra vonatkozott, a módosítás bejelentés napján reggel 9 óráig </a:t>
            </a:r>
            <a:r>
              <a:rPr lang="hu-HU" dirty="0" smtClean="0">
                <a:solidFill>
                  <a:schemeClr val="tx1">
                    <a:lumMod val="65000"/>
                    <a:lumOff val="35000"/>
                  </a:schemeClr>
                </a:solidFill>
              </a:rPr>
              <a:t>van </a:t>
            </a:r>
            <a:r>
              <a:rPr lang="hu-HU" dirty="0">
                <a:solidFill>
                  <a:schemeClr val="tx1">
                    <a:lumMod val="65000"/>
                    <a:lumOff val="35000"/>
                  </a:schemeClr>
                </a:solidFill>
              </a:rPr>
              <a:t>lehetőség, ezt követően a munkáltató a közteher-fizetési kötelezettségének köteles eleget </a:t>
            </a:r>
          </a:p>
        </p:txBody>
      </p:sp>
    </p:spTree>
    <p:extLst>
      <p:ext uri="{BB962C8B-B14F-4D97-AF65-F5344CB8AC3E}">
        <p14:creationId xmlns:p14="http://schemas.microsoft.com/office/powerpoint/2010/main" val="359226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8779" y="364524"/>
            <a:ext cx="9601200" cy="661737"/>
          </a:xfrm>
        </p:spPr>
        <p:txBody>
          <a:bodyPr>
            <a:noAutofit/>
          </a:bodyPr>
          <a:lstStyle/>
          <a:p>
            <a:r>
              <a:rPr lang="hu-HU" dirty="0" smtClean="0">
                <a:solidFill>
                  <a:srgbClr val="E48248"/>
                </a:solidFill>
              </a:rPr>
              <a:t>ÖNÁLLÓ TEVÉKENYSÉG</a:t>
            </a:r>
            <a:endParaRPr lang="hu-HU" dirty="0">
              <a:solidFill>
                <a:srgbClr val="E48248"/>
              </a:solidFill>
            </a:endParaRPr>
          </a:p>
        </p:txBody>
      </p:sp>
      <p:sp>
        <p:nvSpPr>
          <p:cNvPr id="3" name="Tartalom helye 2"/>
          <p:cNvSpPr>
            <a:spLocks noGrp="1"/>
          </p:cNvSpPr>
          <p:nvPr>
            <p:ph idx="1"/>
          </p:nvPr>
        </p:nvSpPr>
        <p:spPr>
          <a:xfrm>
            <a:off x="1058779" y="1878228"/>
            <a:ext cx="10708105" cy="4810246"/>
          </a:xfrm>
        </p:spPr>
        <p:txBody>
          <a:bodyPr/>
          <a:lstStyle/>
          <a:p>
            <a:pPr marL="0" indent="0">
              <a:buNone/>
            </a:pPr>
            <a:r>
              <a:rPr lang="hu-HU" dirty="0" smtClean="0">
                <a:solidFill>
                  <a:schemeClr val="tx1">
                    <a:lumMod val="65000"/>
                    <a:lumOff val="35000"/>
                  </a:schemeClr>
                </a:solidFill>
              </a:rPr>
              <a:t>Megbízási szerződés és az ingatlan bérbeadás az ismert tevékenység.</a:t>
            </a:r>
          </a:p>
          <a:p>
            <a:pPr>
              <a:buFont typeface="Wingdings" panose="05000000000000000000" pitchFamily="2" charset="2"/>
              <a:buChar char="§"/>
            </a:pPr>
            <a:endParaRPr lang="hu-HU" dirty="0">
              <a:solidFill>
                <a:schemeClr val="tx1">
                  <a:lumMod val="65000"/>
                  <a:lumOff val="35000"/>
                </a:schemeClr>
              </a:solidFill>
            </a:endParaRPr>
          </a:p>
          <a:p>
            <a:pPr marL="0" indent="0">
              <a:buNone/>
            </a:pPr>
            <a:r>
              <a:rPr lang="hu-HU" b="1" dirty="0">
                <a:solidFill>
                  <a:schemeClr val="tx1">
                    <a:lumMod val="65000"/>
                    <a:lumOff val="35000"/>
                  </a:schemeClr>
                </a:solidFill>
              </a:rPr>
              <a:t>A</a:t>
            </a:r>
            <a:r>
              <a:rPr lang="hu-HU" b="1" dirty="0" smtClean="0">
                <a:solidFill>
                  <a:schemeClr val="tx1">
                    <a:lumMod val="65000"/>
                    <a:lumOff val="35000"/>
                  </a:schemeClr>
                </a:solidFill>
              </a:rPr>
              <a:t>z</a:t>
            </a:r>
            <a:r>
              <a:rPr lang="hu-HU" b="1" dirty="0" smtClean="0"/>
              <a:t> </a:t>
            </a:r>
            <a:r>
              <a:rPr lang="hu-HU" b="1" dirty="0">
                <a:solidFill>
                  <a:srgbClr val="E48248"/>
                </a:solidFill>
              </a:rPr>
              <a:t>adószámos magánszemély </a:t>
            </a:r>
            <a:r>
              <a:rPr lang="hu-HU" b="1" dirty="0" smtClean="0">
                <a:solidFill>
                  <a:srgbClr val="E48248"/>
                </a:solidFill>
              </a:rPr>
              <a:t>tevékenysége is </a:t>
            </a:r>
            <a:r>
              <a:rPr lang="hu-HU" b="1" dirty="0">
                <a:solidFill>
                  <a:srgbClr val="E48248"/>
                </a:solidFill>
              </a:rPr>
              <a:t>önálló tevékenységnek minősül</a:t>
            </a:r>
            <a:r>
              <a:rPr lang="hu-HU" b="1" dirty="0">
                <a:solidFill>
                  <a:schemeClr val="tx1">
                    <a:lumMod val="65000"/>
                    <a:lumOff val="35000"/>
                  </a:schemeClr>
                </a:solidFill>
              </a:rPr>
              <a:t>, s mint olyan, az erre vonatkozó szabályok szerint adózza le a képződött </a:t>
            </a:r>
            <a:r>
              <a:rPr lang="hu-HU" b="1" dirty="0" smtClean="0">
                <a:solidFill>
                  <a:schemeClr val="tx1">
                    <a:lumMod val="65000"/>
                    <a:lumOff val="35000"/>
                  </a:schemeClr>
                </a:solidFill>
              </a:rPr>
              <a:t>jövedelmét.</a:t>
            </a:r>
          </a:p>
          <a:p>
            <a:pPr marL="0" indent="0">
              <a:buNone/>
            </a:pPr>
            <a:r>
              <a:rPr lang="hu-HU" b="1" dirty="0" smtClean="0">
                <a:solidFill>
                  <a:schemeClr val="tx1">
                    <a:lumMod val="65000"/>
                    <a:lumOff val="35000"/>
                  </a:schemeClr>
                </a:solidFill>
              </a:rPr>
              <a:t> BEVÉTEL </a:t>
            </a:r>
            <a:r>
              <a:rPr lang="hu-HU" b="1" dirty="0">
                <a:solidFill>
                  <a:schemeClr val="tx1">
                    <a:lumMod val="65000"/>
                    <a:lumOff val="35000"/>
                  </a:schemeClr>
                </a:solidFill>
              </a:rPr>
              <a:t>– KÖLTSÉG = </a:t>
            </a:r>
            <a:r>
              <a:rPr lang="hu-HU" b="1" dirty="0" smtClean="0">
                <a:solidFill>
                  <a:schemeClr val="tx1">
                    <a:lumMod val="65000"/>
                    <a:lumOff val="35000"/>
                  </a:schemeClr>
                </a:solidFill>
              </a:rPr>
              <a:t>JÖVEDELEM</a:t>
            </a:r>
          </a:p>
          <a:p>
            <a:pPr marL="0" indent="0">
              <a:buNone/>
            </a:pPr>
            <a:endParaRPr lang="hu-HU" b="1" dirty="0">
              <a:solidFill>
                <a:schemeClr val="tx1">
                  <a:lumMod val="65000"/>
                  <a:lumOff val="35000"/>
                </a:schemeClr>
              </a:solidFill>
            </a:endParaRPr>
          </a:p>
          <a:p>
            <a:pPr marL="0" indent="0">
              <a:buNone/>
            </a:pPr>
            <a:r>
              <a:rPr lang="hu-HU" dirty="0">
                <a:solidFill>
                  <a:schemeClr val="tx1">
                    <a:lumMod val="65000"/>
                    <a:lumOff val="35000"/>
                  </a:schemeClr>
                </a:solidFill>
              </a:rPr>
              <a:t>Személyi jövedelemadó szempontjából két módon határozhatjuk meg az </a:t>
            </a:r>
            <a:r>
              <a:rPr lang="hu-HU" dirty="0" smtClean="0">
                <a:solidFill>
                  <a:schemeClr val="tx1">
                    <a:lumMod val="65000"/>
                    <a:lumOff val="35000"/>
                  </a:schemeClr>
                </a:solidFill>
              </a:rPr>
              <a:t>önálló tevékenység  </a:t>
            </a:r>
            <a:r>
              <a:rPr lang="hu-HU" dirty="0">
                <a:solidFill>
                  <a:schemeClr val="tx1">
                    <a:lumMod val="65000"/>
                    <a:lumOff val="35000"/>
                  </a:schemeClr>
                </a:solidFill>
              </a:rPr>
              <a:t>jövedelmét:</a:t>
            </a:r>
          </a:p>
          <a:p>
            <a:pPr lvl="0"/>
            <a:r>
              <a:rPr lang="hu-HU" dirty="0">
                <a:solidFill>
                  <a:schemeClr val="tx1">
                    <a:lumMod val="65000"/>
                    <a:lumOff val="35000"/>
                  </a:schemeClr>
                </a:solidFill>
              </a:rPr>
              <a:t>10%-os költséghányad alkalmazásával, vagy</a:t>
            </a:r>
          </a:p>
          <a:p>
            <a:r>
              <a:rPr lang="hu-HU" dirty="0">
                <a:solidFill>
                  <a:schemeClr val="tx1">
                    <a:lumMod val="65000"/>
                    <a:lumOff val="35000"/>
                  </a:schemeClr>
                </a:solidFill>
              </a:rPr>
              <a:t>tételes költségelszámolással</a:t>
            </a:r>
          </a:p>
        </p:txBody>
      </p:sp>
    </p:spTree>
    <p:extLst>
      <p:ext uri="{BB962C8B-B14F-4D97-AF65-F5344CB8AC3E}">
        <p14:creationId xmlns:p14="http://schemas.microsoft.com/office/powerpoint/2010/main" val="1114579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0"/>
            <a:ext cx="7710616" cy="6858000"/>
          </a:xfrm>
          <a:prstGeom prst="rect">
            <a:avLst/>
          </a:prstGeom>
        </p:spPr>
      </p:pic>
    </p:spTree>
    <p:extLst>
      <p:ext uri="{BB962C8B-B14F-4D97-AF65-F5344CB8AC3E}">
        <p14:creationId xmlns:p14="http://schemas.microsoft.com/office/powerpoint/2010/main" val="1766550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71600" y="914399"/>
            <a:ext cx="10299032" cy="5354053"/>
          </a:xfrm>
        </p:spPr>
        <p:txBody>
          <a:bodyPr>
            <a:normAutofit fontScale="92500"/>
          </a:bodyPr>
          <a:lstStyle/>
          <a:p>
            <a:pPr marL="0" indent="0">
              <a:buNone/>
            </a:pPr>
            <a:r>
              <a:rPr lang="hu-HU" dirty="0" smtClean="0">
                <a:solidFill>
                  <a:schemeClr val="tx1">
                    <a:lumMod val="65000"/>
                    <a:lumOff val="35000"/>
                  </a:schemeClr>
                </a:solidFill>
              </a:rPr>
              <a:t> </a:t>
            </a:r>
            <a:r>
              <a:rPr lang="hu-HU" sz="2400" dirty="0">
                <a:solidFill>
                  <a:schemeClr val="tx1">
                    <a:lumMod val="65000"/>
                    <a:lumOff val="35000"/>
                  </a:schemeClr>
                </a:solidFill>
              </a:rPr>
              <a:t>A</a:t>
            </a:r>
            <a:r>
              <a:rPr lang="hu-HU" sz="2400" dirty="0" smtClean="0">
                <a:solidFill>
                  <a:schemeClr val="tx1">
                    <a:lumMod val="65000"/>
                    <a:lumOff val="35000"/>
                  </a:schemeClr>
                </a:solidFill>
              </a:rPr>
              <a:t> </a:t>
            </a:r>
            <a:r>
              <a:rPr lang="hu-HU" sz="2400" dirty="0">
                <a:solidFill>
                  <a:schemeClr val="tx1">
                    <a:lumMod val="65000"/>
                    <a:lumOff val="35000"/>
                  </a:schemeClr>
                </a:solidFill>
              </a:rPr>
              <a:t>két fenti jövedelemszámítási mód közötti választás egy egész adóévre vonatkozik és minden önálló tevékenység során ugyanazt a módszert kell alkalmazni. Tehát ha egy tevékenységre a 10%-os költségelszámolást alkalmazzuk, akkor egy esetlegesen új irányba történő számlázás esetén is ezt a módszert kell választanunk. Amennyiben viszont tételes költségelszámolást használunk, úgy ezt kell követni minden más önálló tevékenység esetén is. Ezen túl plusz szabály, hogy az éves adóbevallás elkészítése során az év közben alkalmazott 10%-os költségelszámolás helyett lehet a tételes elszámolást alkalmazni (ezért érdemes a bizonylatokat gyűjtögetni év közben is annak ellenére, hogy 10%-os költségelszámolást alkalmazunk), ám ha tételes elszámolással éltünk év közben és a bevallás elkészítésekor kiderül, hogy jobban járnánk a 10%-os elszámolással, mert csupán ez alatti költséget tudunk igazolni, sajnos nem alkalmazhatjuk helyette a 10%-os elszámolást. Emiatt pedig fontos, hogy már az év elején is legyünk tudatosak, és a számunkra megfelelőbb, biztonságosabb elszámolást válasszuk!</a:t>
            </a:r>
          </a:p>
          <a:p>
            <a:endParaRPr lang="hu-HU" sz="2400" dirty="0">
              <a:solidFill>
                <a:schemeClr val="tx1">
                  <a:lumMod val="65000"/>
                  <a:lumOff val="35000"/>
                </a:schemeClr>
              </a:solidFill>
            </a:endParaRPr>
          </a:p>
        </p:txBody>
      </p:sp>
    </p:spTree>
    <p:extLst>
      <p:ext uri="{BB962C8B-B14F-4D97-AF65-F5344CB8AC3E}">
        <p14:creationId xmlns:p14="http://schemas.microsoft.com/office/powerpoint/2010/main" val="419513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20346" y="798490"/>
            <a:ext cx="10832757" cy="5370490"/>
          </a:xfrm>
        </p:spPr>
        <p:txBody>
          <a:bodyPr>
            <a:normAutofit lnSpcReduction="10000"/>
          </a:bodyPr>
          <a:lstStyle/>
          <a:p>
            <a:r>
              <a:rPr lang="hu-HU" dirty="0" smtClean="0">
                <a:solidFill>
                  <a:schemeClr val="tx1">
                    <a:lumMod val="65000"/>
                    <a:lumOff val="35000"/>
                  </a:schemeClr>
                </a:solidFill>
              </a:rPr>
              <a:t>Az</a:t>
            </a:r>
            <a:r>
              <a:rPr lang="hu-HU" dirty="0" smtClean="0">
                <a:solidFill>
                  <a:srgbClr val="FF0000"/>
                </a:solidFill>
              </a:rPr>
              <a:t> </a:t>
            </a:r>
            <a:r>
              <a:rPr lang="hu-HU" dirty="0" smtClean="0">
                <a:solidFill>
                  <a:srgbClr val="E48248"/>
                </a:solidFill>
              </a:rPr>
              <a:t>adószámos magánszemélynek</a:t>
            </a:r>
            <a:r>
              <a:rPr lang="hu-HU" dirty="0" smtClean="0"/>
              <a:t> </a:t>
            </a:r>
            <a:r>
              <a:rPr lang="hu-HU" dirty="0" smtClean="0">
                <a:solidFill>
                  <a:schemeClr val="tx1">
                    <a:lumMod val="65000"/>
                    <a:lumOff val="35000"/>
                  </a:schemeClr>
                </a:solidFill>
              </a:rPr>
              <a:t>különbséget </a:t>
            </a:r>
            <a:r>
              <a:rPr lang="hu-HU" dirty="0">
                <a:solidFill>
                  <a:schemeClr val="tx1">
                    <a:lumMod val="65000"/>
                    <a:lumOff val="35000"/>
                  </a:schemeClr>
                </a:solidFill>
              </a:rPr>
              <a:t>kell </a:t>
            </a:r>
            <a:r>
              <a:rPr lang="hu-HU" dirty="0" smtClean="0">
                <a:solidFill>
                  <a:schemeClr val="tx1">
                    <a:lumMod val="65000"/>
                    <a:lumOff val="35000"/>
                  </a:schemeClr>
                </a:solidFill>
              </a:rPr>
              <a:t>tennie, hogy </a:t>
            </a:r>
            <a:r>
              <a:rPr lang="hu-HU" dirty="0">
                <a:solidFill>
                  <a:schemeClr val="tx1">
                    <a:lumMod val="65000"/>
                    <a:lumOff val="35000"/>
                  </a:schemeClr>
                </a:solidFill>
              </a:rPr>
              <a:t>magánszemélynek, </a:t>
            </a:r>
            <a:r>
              <a:rPr lang="hu-HU" dirty="0" smtClean="0">
                <a:solidFill>
                  <a:schemeClr val="tx1">
                    <a:lumMod val="65000"/>
                    <a:lumOff val="35000"/>
                  </a:schemeClr>
                </a:solidFill>
              </a:rPr>
              <a:t>vagy </a:t>
            </a:r>
            <a:r>
              <a:rPr lang="hu-HU" dirty="0">
                <a:solidFill>
                  <a:schemeClr val="tx1">
                    <a:lumMod val="65000"/>
                    <a:lumOff val="35000"/>
                  </a:schemeClr>
                </a:solidFill>
              </a:rPr>
              <a:t>kifizetőnek </a:t>
            </a:r>
            <a:r>
              <a:rPr lang="hu-HU" dirty="0" smtClean="0">
                <a:solidFill>
                  <a:schemeClr val="tx1">
                    <a:lumMod val="65000"/>
                    <a:lumOff val="35000"/>
                  </a:schemeClr>
                </a:solidFill>
              </a:rPr>
              <a:t>végzi a tevékenységét.   </a:t>
            </a:r>
            <a:r>
              <a:rPr lang="hu-HU" dirty="0">
                <a:solidFill>
                  <a:schemeClr val="tx1">
                    <a:lumMod val="65000"/>
                    <a:lumOff val="35000"/>
                  </a:schemeClr>
                </a:solidFill>
              </a:rPr>
              <a:t>A</a:t>
            </a:r>
            <a:r>
              <a:rPr lang="hu-HU" dirty="0" smtClean="0">
                <a:solidFill>
                  <a:schemeClr val="tx1">
                    <a:lumMod val="65000"/>
                    <a:lumOff val="35000"/>
                  </a:schemeClr>
                </a:solidFill>
              </a:rPr>
              <a:t>mennyiben </a:t>
            </a:r>
            <a:r>
              <a:rPr lang="hu-HU" dirty="0">
                <a:solidFill>
                  <a:schemeClr val="tx1">
                    <a:lumMod val="65000"/>
                    <a:lumOff val="35000"/>
                  </a:schemeClr>
                </a:solidFill>
              </a:rPr>
              <a:t>kifizetőnek számlázunk, a kifizető köteles az adóelőleg levonására, bevallására és befizetésére, melyről </a:t>
            </a:r>
            <a:r>
              <a:rPr lang="hu-HU" dirty="0" smtClean="0">
                <a:solidFill>
                  <a:schemeClr val="tx1">
                    <a:lumMod val="65000"/>
                    <a:lumOff val="35000"/>
                  </a:schemeClr>
                </a:solidFill>
              </a:rPr>
              <a:t>igazolást </a:t>
            </a:r>
            <a:r>
              <a:rPr lang="hu-HU" dirty="0">
                <a:solidFill>
                  <a:schemeClr val="tx1">
                    <a:lumMod val="65000"/>
                    <a:lumOff val="35000"/>
                  </a:schemeClr>
                </a:solidFill>
              </a:rPr>
              <a:t>kell adnia a magánszemély </a:t>
            </a:r>
            <a:r>
              <a:rPr lang="hu-HU" dirty="0" smtClean="0">
                <a:solidFill>
                  <a:schemeClr val="tx1">
                    <a:lumMod val="65000"/>
                    <a:lumOff val="35000"/>
                  </a:schemeClr>
                </a:solidFill>
              </a:rPr>
              <a:t>számára.</a:t>
            </a:r>
          </a:p>
          <a:p>
            <a:r>
              <a:rPr lang="hu-HU" dirty="0">
                <a:solidFill>
                  <a:schemeClr val="tx1">
                    <a:lumMod val="65000"/>
                    <a:lumOff val="35000"/>
                  </a:schemeClr>
                </a:solidFill>
                <a:latin typeface="Franklin Gothic Book" panose="020B0503020102020204" pitchFamily="34" charset="0"/>
                <a:ea typeface="Times New Roman" panose="02020603050405020304" pitchFamily="18" charset="0"/>
                <a:cs typeface="Times New Roman" panose="02020603050405020304" pitchFamily="18" charset="0"/>
              </a:rPr>
              <a:t>Ha </a:t>
            </a:r>
            <a:r>
              <a:rPr lang="hu-HU" dirty="0" smtClean="0">
                <a:solidFill>
                  <a:schemeClr val="tx1">
                    <a:lumMod val="65000"/>
                    <a:lumOff val="35000"/>
                  </a:schemeClr>
                </a:solidFill>
                <a:latin typeface="Franklin Gothic Book" panose="020B0503020102020204" pitchFamily="34" charset="0"/>
                <a:ea typeface="Times New Roman" panose="02020603050405020304" pitchFamily="18" charset="0"/>
                <a:cs typeface="Times New Roman" panose="02020603050405020304" pitchFamily="18" charset="0"/>
              </a:rPr>
              <a:t>az adószámos magánszemély kéri </a:t>
            </a:r>
            <a:r>
              <a:rPr lang="hu-HU" dirty="0">
                <a:solidFill>
                  <a:schemeClr val="tx1">
                    <a:lumMod val="65000"/>
                    <a:lumOff val="35000"/>
                  </a:schemeClr>
                </a:solidFill>
                <a:latin typeface="Franklin Gothic Book" panose="020B0503020102020204" pitchFamily="34" charset="0"/>
                <a:ea typeface="Times New Roman" panose="02020603050405020304" pitchFamily="18" charset="0"/>
                <a:cs typeface="Times New Roman" panose="02020603050405020304" pitchFamily="18" charset="0"/>
              </a:rPr>
              <a:t>a kifizetőtől egy nyilatkozatban, hogy ne vonja le tőle az adóelőleget, hanem ő maga vállalja, hogy befizeti azt. Ezen eljárás </a:t>
            </a:r>
            <a:r>
              <a:rPr lang="hu-HU" dirty="0" smtClean="0">
                <a:solidFill>
                  <a:schemeClr val="tx1">
                    <a:lumMod val="65000"/>
                    <a:lumOff val="35000"/>
                  </a:schemeClr>
                </a:solidFill>
                <a:latin typeface="Franklin Gothic Book" panose="020B0503020102020204" pitchFamily="34" charset="0"/>
                <a:ea typeface="Times New Roman" panose="02020603050405020304" pitchFamily="18" charset="0"/>
                <a:cs typeface="Times New Roman" panose="02020603050405020304" pitchFamily="18" charset="0"/>
              </a:rPr>
              <a:t>nem </a:t>
            </a:r>
            <a:r>
              <a:rPr lang="hu-HU" dirty="0">
                <a:solidFill>
                  <a:schemeClr val="tx1">
                    <a:lumMod val="65000"/>
                    <a:lumOff val="35000"/>
                  </a:schemeClr>
                </a:solidFill>
                <a:latin typeface="Franklin Gothic Book" panose="020B0503020102020204" pitchFamily="34" charset="0"/>
                <a:ea typeface="Times New Roman" panose="02020603050405020304" pitchFamily="18" charset="0"/>
                <a:cs typeface="Times New Roman" panose="02020603050405020304" pitchFamily="18" charset="0"/>
              </a:rPr>
              <a:t>helytálló, ugyanis a jogszabály a kifizető számára nem lehetőségként, hanem kötelezettségként írja elő az adóelőleg levonást, befizetést, bevallást, így a magánszemély a kifizető e kötelezettségét egy nyilatkozatával nem írhatja felül. Amennyiben mégis megteszi, akkor a kifizető oldalán mulasztás jelentkezik, melynek számolnia kell a szankcióival is.</a:t>
            </a:r>
            <a:endParaRPr lang="hu-HU" sz="2400" dirty="0">
              <a:solidFill>
                <a:schemeClr val="tx1">
                  <a:lumMod val="65000"/>
                  <a:lumOff val="35000"/>
                </a:schemeClr>
              </a:solidFill>
              <a:latin typeface="Franklin Gothic Book" panose="020B0503020102020204" pitchFamily="34" charset="0"/>
              <a:ea typeface="Calibri" panose="020F0502020204030204" pitchFamily="34" charset="0"/>
              <a:cs typeface="Times New Roman" panose="02020603050405020304" pitchFamily="18" charset="0"/>
            </a:endParaRPr>
          </a:p>
          <a:p>
            <a:r>
              <a:rPr lang="hu-HU" dirty="0" smtClean="0">
                <a:solidFill>
                  <a:schemeClr val="tx1">
                    <a:lumMod val="65000"/>
                    <a:lumOff val="35000"/>
                  </a:schemeClr>
                </a:solidFill>
              </a:rPr>
              <a:t>Ha magánszemélynek is számláz az adószámos magánszemély, úgy </a:t>
            </a:r>
            <a:r>
              <a:rPr lang="hu-HU" dirty="0">
                <a:solidFill>
                  <a:schemeClr val="tx1">
                    <a:lumMod val="65000"/>
                    <a:lumOff val="35000"/>
                  </a:schemeClr>
                </a:solidFill>
              </a:rPr>
              <a:t>az adott negyedévben képződött </a:t>
            </a:r>
            <a:r>
              <a:rPr lang="hu-HU" dirty="0" smtClean="0">
                <a:solidFill>
                  <a:schemeClr val="tx1">
                    <a:lumMod val="65000"/>
                    <a:lumOff val="35000"/>
                  </a:schemeClr>
                </a:solidFill>
              </a:rPr>
              <a:t>jövedelmet </a:t>
            </a:r>
            <a:r>
              <a:rPr lang="hu-HU" dirty="0">
                <a:solidFill>
                  <a:schemeClr val="tx1">
                    <a:lumMod val="65000"/>
                    <a:lumOff val="35000"/>
                  </a:schemeClr>
                </a:solidFill>
              </a:rPr>
              <a:t>meg kell határozni és a negyedévet követő hó 12-ig adóelőleget kell </a:t>
            </a:r>
            <a:r>
              <a:rPr lang="hu-HU" dirty="0" smtClean="0">
                <a:solidFill>
                  <a:schemeClr val="tx1">
                    <a:lumMod val="65000"/>
                    <a:lumOff val="35000"/>
                  </a:schemeClr>
                </a:solidFill>
              </a:rPr>
              <a:t>fizetni, azaz </a:t>
            </a:r>
            <a:r>
              <a:rPr lang="hu-HU" dirty="0">
                <a:solidFill>
                  <a:schemeClr val="tx1">
                    <a:lumMod val="65000"/>
                    <a:lumOff val="35000"/>
                  </a:schemeClr>
                </a:solidFill>
              </a:rPr>
              <a:t>április, július, október és január 12-ig</a:t>
            </a:r>
            <a:r>
              <a:rPr lang="hu-HU" dirty="0" smtClean="0">
                <a:solidFill>
                  <a:schemeClr val="tx1">
                    <a:lumMod val="65000"/>
                    <a:lumOff val="35000"/>
                  </a:schemeClr>
                </a:solidFill>
              </a:rPr>
              <a:t>.</a:t>
            </a:r>
          </a:p>
          <a:p>
            <a:r>
              <a:rPr lang="hu-HU" dirty="0" smtClean="0">
                <a:solidFill>
                  <a:schemeClr val="tx1">
                    <a:lumMod val="65000"/>
                    <a:lumOff val="35000"/>
                  </a:schemeClr>
                </a:solidFill>
              </a:rPr>
              <a:t>Nagyon fontos megkülönböztetni az adószámos magánszemélyt az Egyéni vállalkozótól (EV). Mind a kettő adószámmal rendelkezik és számlát bocsáthat ki, de az </a:t>
            </a:r>
            <a:r>
              <a:rPr lang="hu-HU" dirty="0" err="1" smtClean="0">
                <a:solidFill>
                  <a:schemeClr val="tx1">
                    <a:lumMod val="65000"/>
                    <a:lumOff val="35000"/>
                  </a:schemeClr>
                </a:solidFill>
              </a:rPr>
              <a:t>EV-nek</a:t>
            </a:r>
            <a:r>
              <a:rPr lang="hu-HU" dirty="0" smtClean="0">
                <a:solidFill>
                  <a:schemeClr val="tx1">
                    <a:lumMod val="65000"/>
                    <a:lumOff val="35000"/>
                  </a:schemeClr>
                </a:solidFill>
              </a:rPr>
              <a:t> a számláján fel kell tüntetnie az EV nyilvántartási számát. Ennek hiányában mindenkit adószámos magánszemélynek kell tekinteni. Annak mindenféle adózási következményével.</a:t>
            </a:r>
            <a:endParaRPr lang="hu-HU" dirty="0">
              <a:solidFill>
                <a:schemeClr val="tx1">
                  <a:lumMod val="65000"/>
                  <a:lumOff val="35000"/>
                </a:schemeClr>
              </a:solidFill>
            </a:endParaRPr>
          </a:p>
        </p:txBody>
      </p:sp>
    </p:spTree>
    <p:extLst>
      <p:ext uri="{BB962C8B-B14F-4D97-AF65-F5344CB8AC3E}">
        <p14:creationId xmlns:p14="http://schemas.microsoft.com/office/powerpoint/2010/main" val="1408720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33341" y="240957"/>
            <a:ext cx="9601200" cy="782392"/>
          </a:xfrm>
        </p:spPr>
        <p:txBody>
          <a:bodyPr/>
          <a:lstStyle/>
          <a:p>
            <a:r>
              <a:rPr lang="hu-HU" dirty="0" smtClean="0">
                <a:solidFill>
                  <a:srgbClr val="E48248"/>
                </a:solidFill>
              </a:rPr>
              <a:t>INGATLAN BÉRBEADÁS</a:t>
            </a:r>
            <a:endParaRPr lang="hu-HU" dirty="0">
              <a:solidFill>
                <a:srgbClr val="E48248"/>
              </a:solidFill>
            </a:endParaRPr>
          </a:p>
        </p:txBody>
      </p:sp>
      <p:sp>
        <p:nvSpPr>
          <p:cNvPr id="3" name="Tartalom helye 2"/>
          <p:cNvSpPr>
            <a:spLocks noGrp="1"/>
          </p:cNvSpPr>
          <p:nvPr>
            <p:ph idx="1"/>
          </p:nvPr>
        </p:nvSpPr>
        <p:spPr>
          <a:xfrm>
            <a:off x="1133341" y="1468192"/>
            <a:ext cx="10547797" cy="4765183"/>
          </a:xfrm>
        </p:spPr>
        <p:txBody>
          <a:bodyPr>
            <a:normAutofit fontScale="85000" lnSpcReduction="20000"/>
          </a:bodyPr>
          <a:lstStyle/>
          <a:p>
            <a:pPr marL="0" indent="0">
              <a:buNone/>
            </a:pPr>
            <a:r>
              <a:rPr lang="hu-HU" dirty="0" smtClean="0">
                <a:solidFill>
                  <a:schemeClr val="tx1">
                    <a:lumMod val="65000"/>
                    <a:lumOff val="35000"/>
                  </a:schemeClr>
                </a:solidFill>
              </a:rPr>
              <a:t>Az ingatlan bérbeadás is önálló tevékenységből származó jövedelem. </a:t>
            </a:r>
          </a:p>
          <a:p>
            <a:pPr lvl="0" fontAlgn="base"/>
            <a:r>
              <a:rPr lang="hu-HU" dirty="0">
                <a:solidFill>
                  <a:schemeClr val="tx1">
                    <a:lumMod val="65000"/>
                    <a:lumOff val="35000"/>
                  </a:schemeClr>
                </a:solidFill>
              </a:rPr>
              <a:t>Az eddig alkalmazott szabályok szerint, amennyiben az ingatlan bérleti díja nem tartalmazta a közüzemi díjakat és a mérőórák a bérbeadó nevén maradtak, úgy a bérbeadó által befizetett, és a bérbevevő által megtérített közüzemi díjakat a bérbeadónak bevételként és költségként is el kellett számolnia (függetlenül attól, hogy a bérbevevő esetleg közvetlenül fizeti be a közüzemi számlát). Adminisztrációs könnyítés, hogy </a:t>
            </a:r>
            <a:r>
              <a:rPr lang="hu-HU" dirty="0">
                <a:solidFill>
                  <a:srgbClr val="E48248"/>
                </a:solidFill>
              </a:rPr>
              <a:t>2019. január 1-jétől a bérbeadónál nem minősül bevételnek az ingatlan használatához kapcsolódó rezsiköltség</a:t>
            </a:r>
            <a:r>
              <a:rPr lang="hu-HU" dirty="0">
                <a:solidFill>
                  <a:schemeClr val="tx1">
                    <a:lumMod val="65000"/>
                    <a:lumOff val="35000"/>
                  </a:schemeClr>
                </a:solidFill>
              </a:rPr>
              <a:t>ek áthárításából származó díj, így ezeket értelemszerűen a költségek között sem kell szerepeltetni, valamint a közüzemi számlákat sem kell megőrizni és nyilvántartani. Természetesen változatlanul el lehet számolni a kifizetett díjakat költségként, amennyiben a szerződés szerint a bérleti díjban benne foglaltatik a közüzemi számlák ellenértéke is, és így a kiadás ténylegesen a bérbeadót terheli.</a:t>
            </a:r>
          </a:p>
          <a:p>
            <a:pPr marL="0" indent="0" fontAlgn="base">
              <a:buNone/>
            </a:pPr>
            <a:endParaRPr lang="hu-HU" dirty="0">
              <a:solidFill>
                <a:schemeClr val="tx1">
                  <a:lumMod val="65000"/>
                  <a:lumOff val="35000"/>
                </a:schemeClr>
              </a:solidFill>
            </a:endParaRPr>
          </a:p>
          <a:p>
            <a:pPr lvl="0" fontAlgn="base"/>
            <a:r>
              <a:rPr lang="hu-HU" dirty="0">
                <a:solidFill>
                  <a:schemeClr val="tx1">
                    <a:lumMod val="65000"/>
                    <a:lumOff val="35000"/>
                  </a:schemeClr>
                </a:solidFill>
              </a:rPr>
              <a:t>A jövőben nem kell a kifizetőnek adóelőleget vonnia, ha a bérbeadó magánszemély nyilatkozik arról, hogy az általa egy másik településen 90 napot meghaladóan bérbevett másik lakás általa megfizetett bérleti díját figyelembe kívánja venni a bérbeadásból származó jövedelmének meghatározásakor. A rendelkezés 2019. január 1-jétől alkalmazható.</a:t>
            </a:r>
          </a:p>
          <a:p>
            <a:pPr marL="0" indent="0">
              <a:buNone/>
            </a:pPr>
            <a:r>
              <a:rPr lang="hu-HU" dirty="0"/>
              <a:t> </a:t>
            </a:r>
          </a:p>
          <a:p>
            <a:pPr marL="0" indent="0">
              <a:buNone/>
            </a:pPr>
            <a:r>
              <a:rPr lang="hu-HU" dirty="0"/>
              <a:t> </a:t>
            </a:r>
          </a:p>
          <a:p>
            <a:pPr marL="0" indent="0">
              <a:buNone/>
            </a:pPr>
            <a:endParaRPr lang="hu-HU" dirty="0"/>
          </a:p>
        </p:txBody>
      </p:sp>
    </p:spTree>
    <p:extLst>
      <p:ext uri="{BB962C8B-B14F-4D97-AF65-F5344CB8AC3E}">
        <p14:creationId xmlns:p14="http://schemas.microsoft.com/office/powerpoint/2010/main" val="998918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71600" y="798490"/>
            <a:ext cx="9601200" cy="5068910"/>
          </a:xfrm>
        </p:spPr>
        <p:txBody>
          <a:bodyPr>
            <a:normAutofit/>
          </a:bodyPr>
          <a:lstStyle/>
          <a:p>
            <a:pPr marL="0" indent="0" algn="ctr">
              <a:buNone/>
            </a:pPr>
            <a:endParaRPr lang="lv-LV" sz="9600" dirty="0" smtClean="0">
              <a:solidFill>
                <a:srgbClr val="E48248"/>
              </a:solidFill>
            </a:endParaRPr>
          </a:p>
          <a:p>
            <a:pPr marL="0" indent="0" algn="ctr">
              <a:buNone/>
            </a:pPr>
            <a:r>
              <a:rPr lang="hu-HU" sz="9600" dirty="0" smtClean="0">
                <a:solidFill>
                  <a:srgbClr val="E48248"/>
                </a:solidFill>
              </a:rPr>
              <a:t>EGYEBEK</a:t>
            </a:r>
            <a:endParaRPr lang="hu-HU" sz="9600" dirty="0">
              <a:solidFill>
                <a:srgbClr val="E48248"/>
              </a:solidFill>
            </a:endParaRPr>
          </a:p>
        </p:txBody>
      </p:sp>
    </p:spTree>
    <p:extLst>
      <p:ext uri="{BB962C8B-B14F-4D97-AF65-F5344CB8AC3E}">
        <p14:creationId xmlns:p14="http://schemas.microsoft.com/office/powerpoint/2010/main" val="35607984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8779" y="280520"/>
            <a:ext cx="9601200" cy="601579"/>
          </a:xfrm>
        </p:spPr>
        <p:txBody>
          <a:bodyPr>
            <a:normAutofit fontScale="90000"/>
          </a:bodyPr>
          <a:lstStyle/>
          <a:p>
            <a:r>
              <a:rPr lang="hu-HU" sz="4900" dirty="0" smtClean="0">
                <a:solidFill>
                  <a:srgbClr val="E48248"/>
                </a:solidFill>
              </a:rPr>
              <a:t>SZOCHO VÁLTOZÁSA</a:t>
            </a:r>
            <a:endParaRPr lang="hu-HU" sz="4900" dirty="0">
              <a:solidFill>
                <a:srgbClr val="E48248"/>
              </a:solidFill>
            </a:endParaRPr>
          </a:p>
        </p:txBody>
      </p:sp>
      <p:sp>
        <p:nvSpPr>
          <p:cNvPr id="3" name="Tartalom helye 2"/>
          <p:cNvSpPr>
            <a:spLocks noGrp="1"/>
          </p:cNvSpPr>
          <p:nvPr>
            <p:ph idx="1"/>
          </p:nvPr>
        </p:nvSpPr>
        <p:spPr>
          <a:xfrm>
            <a:off x="1058779" y="1287378"/>
            <a:ext cx="10599821" cy="5065295"/>
          </a:xfrm>
        </p:spPr>
        <p:txBody>
          <a:bodyPr>
            <a:normAutofit/>
          </a:bodyPr>
          <a:lstStyle/>
          <a:p>
            <a:pPr marL="0" indent="0">
              <a:buNone/>
            </a:pPr>
            <a:r>
              <a:rPr lang="hu-HU" dirty="0">
                <a:solidFill>
                  <a:schemeClr val="tx1">
                    <a:lumMod val="65000"/>
                    <a:lumOff val="35000"/>
                  </a:schemeClr>
                </a:solidFill>
              </a:rPr>
              <a:t>Az új </a:t>
            </a:r>
            <a:r>
              <a:rPr lang="hu-HU" dirty="0" err="1">
                <a:solidFill>
                  <a:schemeClr val="tx1">
                    <a:lumMod val="65000"/>
                    <a:lumOff val="35000"/>
                  </a:schemeClr>
                </a:solidFill>
              </a:rPr>
              <a:t>Szocho</a:t>
            </a:r>
            <a:r>
              <a:rPr lang="hu-HU" dirty="0">
                <a:solidFill>
                  <a:schemeClr val="tx1">
                    <a:lumMod val="65000"/>
                    <a:lumOff val="35000"/>
                  </a:schemeClr>
                </a:solidFill>
              </a:rPr>
              <a:t> tv. meghatározza a szociális hozzájárulási adó fizetési kötelezettség alá eső jövedelmek körét. A jövedelmek köre megegyezik a jelenleg szociális hozzájárulási adó és az egészségügyi hozzájárulás kötelezettség alá vont jövedelmekkel. Ennek értelmében adófizetési kötelezettség áll fenn az alábbi jövedelmek után:</a:t>
            </a:r>
          </a:p>
          <a:p>
            <a:r>
              <a:rPr lang="hu-HU" dirty="0">
                <a:solidFill>
                  <a:schemeClr val="tx1">
                    <a:lumMod val="65000"/>
                    <a:lumOff val="35000"/>
                  </a:schemeClr>
                </a:solidFill>
              </a:rPr>
              <a:t>a személyi jövedelemadóról szóló törvény (a továbbiakban: „Szja tv.”) szerint összevont adóalapba tartozó adó (adóelőleg) alap számításnál figyelembe vett jövedelem,</a:t>
            </a:r>
          </a:p>
          <a:p>
            <a:r>
              <a:rPr lang="hu-HU" dirty="0">
                <a:solidFill>
                  <a:schemeClr val="tx1">
                    <a:lumMod val="65000"/>
                    <a:lumOff val="35000"/>
                  </a:schemeClr>
                </a:solidFill>
              </a:rPr>
              <a:t>tanulószerződés alapján kifizetett díj, ösztöndíjas foglalkoztatás alapján fizetett ösztöndíj, érdekképviseleti tagdíj,</a:t>
            </a:r>
          </a:p>
          <a:p>
            <a:r>
              <a:rPr lang="hu-HU" dirty="0">
                <a:solidFill>
                  <a:schemeClr val="tx1">
                    <a:lumMod val="65000"/>
                    <a:lumOff val="35000"/>
                  </a:schemeClr>
                </a:solidFill>
              </a:rPr>
              <a:t>külföldi jog hatálya alá tartozó munkaszerződés alapján meghatározott havi díjazás amennyiben járulékalapot képez,</a:t>
            </a:r>
          </a:p>
          <a:p>
            <a:r>
              <a:rPr lang="hu-HU" dirty="0">
                <a:solidFill>
                  <a:schemeClr val="tx1">
                    <a:lumMod val="65000"/>
                    <a:lumOff val="35000"/>
                  </a:schemeClr>
                </a:solidFill>
              </a:rPr>
              <a:t>a béren kívüli juttatások, a béren kívüli juttatásnak nem minősülő egyes meghatározott juttatások, a kamatkedvezményből származó jövedelmek adóalapként meghatározott </a:t>
            </a:r>
            <a:r>
              <a:rPr lang="hu-HU" dirty="0" smtClean="0">
                <a:solidFill>
                  <a:schemeClr val="tx1">
                    <a:lumMod val="65000"/>
                    <a:lumOff val="35000"/>
                  </a:schemeClr>
                </a:solidFill>
              </a:rPr>
              <a:t>összegét</a:t>
            </a:r>
            <a:endParaRPr lang="hu-HU" dirty="0">
              <a:solidFill>
                <a:schemeClr val="tx1">
                  <a:lumMod val="65000"/>
                  <a:lumOff val="35000"/>
                </a:schemeClr>
              </a:solidFill>
            </a:endParaRPr>
          </a:p>
        </p:txBody>
      </p:sp>
    </p:spTree>
    <p:extLst>
      <p:ext uri="{BB962C8B-B14F-4D97-AF65-F5344CB8AC3E}">
        <p14:creationId xmlns:p14="http://schemas.microsoft.com/office/powerpoint/2010/main" val="263433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419726" y="292010"/>
            <a:ext cx="10673419" cy="490584"/>
          </a:xfrm>
        </p:spPr>
        <p:txBody>
          <a:bodyPr>
            <a:normAutofit fontScale="90000"/>
          </a:bodyPr>
          <a:lstStyle/>
          <a:p>
            <a:r>
              <a:rPr lang="hu-HU" dirty="0" smtClean="0">
                <a:solidFill>
                  <a:srgbClr val="E48248"/>
                </a:solidFill>
              </a:rPr>
              <a:t>MINTA</a:t>
            </a:r>
            <a:r>
              <a:rPr lang="lv-LV" dirty="0" smtClean="0">
                <a:solidFill>
                  <a:srgbClr val="E48248"/>
                </a:solidFill>
              </a:rPr>
              <a:t>:  </a:t>
            </a:r>
            <a:r>
              <a:rPr lang="hu-HU" dirty="0" smtClean="0">
                <a:solidFill>
                  <a:srgbClr val="E48248"/>
                </a:solidFill>
              </a:rPr>
              <a:t>MUNKASZERZŐDÉS </a:t>
            </a:r>
            <a:r>
              <a:rPr lang="hu-HU" dirty="0" smtClean="0">
                <a:solidFill>
                  <a:srgbClr val="E48248"/>
                </a:solidFill>
              </a:rPr>
              <a:t>MÓDOSÍTÁS</a:t>
            </a:r>
            <a:endParaRPr lang="hu-HU" dirty="0">
              <a:solidFill>
                <a:srgbClr val="E48248"/>
              </a:solidFill>
            </a:endParaRPr>
          </a:p>
        </p:txBody>
      </p:sp>
      <p:sp>
        <p:nvSpPr>
          <p:cNvPr id="6" name="Tartalom helye 5"/>
          <p:cNvSpPr>
            <a:spLocks noGrp="1"/>
          </p:cNvSpPr>
          <p:nvPr>
            <p:ph idx="1"/>
          </p:nvPr>
        </p:nvSpPr>
        <p:spPr>
          <a:xfrm>
            <a:off x="1988138" y="1099534"/>
            <a:ext cx="9047746" cy="5438275"/>
          </a:xfrm>
        </p:spPr>
        <p:txBody>
          <a:bodyPr>
            <a:normAutofit fontScale="55000" lnSpcReduction="20000"/>
          </a:bodyPr>
          <a:lstStyle/>
          <a:p>
            <a:pPr marL="0" indent="0">
              <a:buNone/>
            </a:pPr>
            <a:r>
              <a:rPr lang="hu-HU" dirty="0">
                <a:solidFill>
                  <a:schemeClr val="tx1">
                    <a:lumMod val="65000"/>
                    <a:lumOff val="35000"/>
                  </a:schemeClr>
                </a:solidFill>
              </a:rPr>
              <a:t>Cég neve:  </a:t>
            </a:r>
          </a:p>
          <a:p>
            <a:pPr marL="0" indent="0">
              <a:buNone/>
            </a:pPr>
            <a:r>
              <a:rPr lang="hu-HU" dirty="0">
                <a:solidFill>
                  <a:schemeClr val="tx1">
                    <a:lumMod val="65000"/>
                    <a:lumOff val="35000"/>
                  </a:schemeClr>
                </a:solidFill>
              </a:rPr>
              <a:t>Cég címe: </a:t>
            </a:r>
          </a:p>
          <a:p>
            <a:pPr marL="0" indent="0">
              <a:buNone/>
            </a:pPr>
            <a:r>
              <a:rPr lang="hu-HU" dirty="0">
                <a:solidFill>
                  <a:schemeClr val="tx1">
                    <a:lumMod val="65000"/>
                    <a:lumOff val="35000"/>
                  </a:schemeClr>
                </a:solidFill>
              </a:rPr>
              <a:t>adószáma: </a:t>
            </a:r>
          </a:p>
          <a:p>
            <a:pPr marL="0" indent="0">
              <a:buNone/>
            </a:pPr>
            <a:r>
              <a:rPr lang="hu-HU" dirty="0">
                <a:solidFill>
                  <a:schemeClr val="tx1">
                    <a:lumMod val="65000"/>
                    <a:lumOff val="35000"/>
                  </a:schemeClr>
                </a:solidFill>
              </a:rPr>
              <a:t>  </a:t>
            </a:r>
          </a:p>
          <a:p>
            <a:pPr marL="0" indent="0" algn="ctr">
              <a:buNone/>
            </a:pPr>
            <a:r>
              <a:rPr lang="hu-HU" dirty="0">
                <a:solidFill>
                  <a:schemeClr val="tx1">
                    <a:lumMod val="65000"/>
                    <a:lumOff val="35000"/>
                  </a:schemeClr>
                </a:solidFill>
              </a:rPr>
              <a:t>MUNKASZERZŐDÉS  </a:t>
            </a:r>
            <a:r>
              <a:rPr lang="hu-HU" dirty="0" smtClean="0">
                <a:solidFill>
                  <a:schemeClr val="tx1">
                    <a:lumMod val="65000"/>
                    <a:lumOff val="35000"/>
                  </a:schemeClr>
                </a:solidFill>
              </a:rPr>
              <a:t>MÓDOSÍTÁS</a:t>
            </a:r>
            <a:endParaRPr lang="hu-HU" dirty="0">
              <a:solidFill>
                <a:schemeClr val="tx1">
                  <a:lumMod val="65000"/>
                  <a:lumOff val="35000"/>
                </a:schemeClr>
              </a:solidFill>
            </a:endParaRPr>
          </a:p>
          <a:p>
            <a:pPr marL="0" indent="0">
              <a:buNone/>
            </a:pPr>
            <a:r>
              <a:rPr lang="hu-HU" dirty="0">
                <a:solidFill>
                  <a:schemeClr val="tx1">
                    <a:lumMod val="65000"/>
                    <a:lumOff val="35000"/>
                  </a:schemeClr>
                </a:solidFill>
              </a:rPr>
              <a:t>név: ……………………………………….</a:t>
            </a:r>
          </a:p>
          <a:p>
            <a:pPr marL="0" indent="0">
              <a:buNone/>
            </a:pPr>
            <a:r>
              <a:rPr lang="hu-HU" dirty="0">
                <a:solidFill>
                  <a:schemeClr val="tx1">
                    <a:lumMod val="65000"/>
                    <a:lumOff val="35000"/>
                  </a:schemeClr>
                </a:solidFill>
              </a:rPr>
              <a:t>adóazonosító ……………………………………………….</a:t>
            </a:r>
          </a:p>
          <a:p>
            <a:pPr marL="0" indent="0">
              <a:buNone/>
            </a:pPr>
            <a:r>
              <a:rPr lang="hu-HU" dirty="0" smtClean="0">
                <a:solidFill>
                  <a:schemeClr val="tx1">
                    <a:lumMod val="65000"/>
                    <a:lumOff val="35000"/>
                  </a:schemeClr>
                </a:solidFill>
              </a:rPr>
              <a:t>munkakör</a:t>
            </a:r>
            <a:r>
              <a:rPr lang="hu-HU" dirty="0">
                <a:solidFill>
                  <a:schemeClr val="tx1">
                    <a:lumMod val="65000"/>
                    <a:lumOff val="35000"/>
                  </a:schemeClr>
                </a:solidFill>
              </a:rPr>
              <a:t>: …………………………………………………… </a:t>
            </a:r>
          </a:p>
          <a:p>
            <a:pPr marL="0" indent="0">
              <a:buNone/>
            </a:pPr>
            <a:r>
              <a:rPr lang="hu-HU" dirty="0">
                <a:solidFill>
                  <a:schemeClr val="tx1">
                    <a:lumMod val="65000"/>
                    <a:lumOff val="35000"/>
                  </a:schemeClr>
                </a:solidFill>
              </a:rPr>
              <a:t> </a:t>
            </a:r>
          </a:p>
          <a:p>
            <a:pPr marL="0" indent="0">
              <a:buNone/>
            </a:pPr>
            <a:r>
              <a:rPr lang="hu-HU" dirty="0">
                <a:solidFill>
                  <a:schemeClr val="tx1">
                    <a:lumMod val="65000"/>
                    <a:lumOff val="35000"/>
                  </a:schemeClr>
                </a:solidFill>
              </a:rPr>
              <a:t>Értesítem, hogy a  ………………………………. nappal kötött munkaszerződés ……..  pontja </a:t>
            </a:r>
            <a:r>
              <a:rPr lang="hu-HU" dirty="0" smtClean="0">
                <a:solidFill>
                  <a:schemeClr val="tx1">
                    <a:lumMod val="65000"/>
                    <a:lumOff val="35000"/>
                  </a:schemeClr>
                </a:solidFill>
              </a:rPr>
              <a:t>2019. január 1.-től </a:t>
            </a:r>
            <a:r>
              <a:rPr lang="hu-HU" dirty="0">
                <a:solidFill>
                  <a:schemeClr val="tx1">
                    <a:lumMod val="65000"/>
                    <a:lumOff val="35000"/>
                  </a:schemeClr>
                </a:solidFill>
              </a:rPr>
              <a:t>az </a:t>
            </a:r>
            <a:r>
              <a:rPr lang="hu-HU" dirty="0" smtClean="0">
                <a:solidFill>
                  <a:schemeClr val="tx1">
                    <a:lumMod val="65000"/>
                    <a:lumOff val="35000"/>
                  </a:schemeClr>
                </a:solidFill>
              </a:rPr>
              <a:t>alábbiak</a:t>
            </a:r>
          </a:p>
          <a:p>
            <a:pPr marL="0" indent="0">
              <a:buNone/>
            </a:pPr>
            <a:r>
              <a:rPr lang="hu-HU" dirty="0" smtClean="0">
                <a:solidFill>
                  <a:schemeClr val="tx1">
                    <a:lumMod val="65000"/>
                    <a:lumOff val="35000"/>
                  </a:schemeClr>
                </a:solidFill>
              </a:rPr>
              <a:t> </a:t>
            </a:r>
            <a:r>
              <a:rPr lang="hu-HU" dirty="0">
                <a:solidFill>
                  <a:schemeClr val="tx1">
                    <a:lumMod val="65000"/>
                    <a:lumOff val="35000"/>
                  </a:schemeClr>
                </a:solidFill>
              </a:rPr>
              <a:t>szerint változik.</a:t>
            </a: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                                                                      személyi </a:t>
            </a:r>
            <a:r>
              <a:rPr lang="hu-HU" dirty="0">
                <a:solidFill>
                  <a:schemeClr val="tx1">
                    <a:lumMod val="65000"/>
                    <a:lumOff val="35000"/>
                  </a:schemeClr>
                </a:solidFill>
              </a:rPr>
              <a:t>alapbére:  </a:t>
            </a:r>
            <a:r>
              <a:rPr lang="hu-HU" dirty="0" smtClean="0">
                <a:solidFill>
                  <a:schemeClr val="tx1">
                    <a:lumMod val="65000"/>
                    <a:lumOff val="35000"/>
                  </a:schemeClr>
                </a:solidFill>
              </a:rPr>
              <a:t>…………………….-FT/hó</a:t>
            </a:r>
            <a:endParaRPr lang="hu-HU" dirty="0">
              <a:solidFill>
                <a:schemeClr val="tx1">
                  <a:lumMod val="65000"/>
                  <a:lumOff val="35000"/>
                </a:schemeClr>
              </a:solidFill>
            </a:endParaRP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A </a:t>
            </a:r>
            <a:r>
              <a:rPr lang="hu-HU" dirty="0">
                <a:solidFill>
                  <a:schemeClr val="tx1">
                    <a:lumMod val="65000"/>
                    <a:lumOff val="35000"/>
                  </a:schemeClr>
                </a:solidFill>
              </a:rPr>
              <a:t>szerződés többi pontja változatlanul marad.</a:t>
            </a:r>
          </a:p>
          <a:p>
            <a:pPr marL="0" indent="0">
              <a:buNone/>
            </a:pPr>
            <a:r>
              <a:rPr lang="hu-HU" dirty="0">
                <a:solidFill>
                  <a:schemeClr val="tx1">
                    <a:lumMod val="65000"/>
                    <a:lumOff val="35000"/>
                  </a:schemeClr>
                </a:solidFill>
              </a:rPr>
              <a:t> </a:t>
            </a:r>
          </a:p>
          <a:p>
            <a:pPr marL="0" indent="0">
              <a:buNone/>
            </a:pPr>
            <a:r>
              <a:rPr lang="hu-HU" dirty="0">
                <a:solidFill>
                  <a:schemeClr val="tx1">
                    <a:lumMod val="65000"/>
                    <a:lumOff val="35000"/>
                  </a:schemeClr>
                </a:solidFill>
              </a:rPr>
              <a:t> </a:t>
            </a:r>
            <a:r>
              <a:rPr lang="hu-HU" dirty="0" smtClean="0">
                <a:solidFill>
                  <a:schemeClr val="tx1">
                    <a:lumMod val="65000"/>
                    <a:lumOff val="35000"/>
                  </a:schemeClr>
                </a:solidFill>
              </a:rPr>
              <a:t>Budapest </a:t>
            </a:r>
            <a:r>
              <a:rPr lang="hu-HU" dirty="0">
                <a:solidFill>
                  <a:schemeClr val="tx1">
                    <a:lumMod val="65000"/>
                    <a:lumOff val="35000"/>
                  </a:schemeClr>
                </a:solidFill>
              </a:rPr>
              <a:t>20…………………………….</a:t>
            </a:r>
          </a:p>
          <a:p>
            <a:pPr marL="0" indent="0">
              <a:buNone/>
            </a:pPr>
            <a:r>
              <a:rPr lang="hu-HU" dirty="0">
                <a:solidFill>
                  <a:schemeClr val="tx1">
                    <a:lumMod val="65000"/>
                    <a:lumOff val="35000"/>
                  </a:schemeClr>
                </a:solidFill>
              </a:rPr>
              <a:t> </a:t>
            </a:r>
          </a:p>
          <a:p>
            <a:pPr marL="0" indent="0">
              <a:buNone/>
            </a:pPr>
            <a:r>
              <a:rPr lang="hu-HU" dirty="0">
                <a:solidFill>
                  <a:schemeClr val="tx1">
                    <a:lumMod val="65000"/>
                    <a:lumOff val="35000"/>
                  </a:schemeClr>
                </a:solidFill>
              </a:rPr>
              <a:t> </a:t>
            </a:r>
          </a:p>
          <a:p>
            <a:pPr marL="0" indent="0">
              <a:buNone/>
            </a:pPr>
            <a:r>
              <a:rPr lang="hu-HU" dirty="0" smtClean="0">
                <a:solidFill>
                  <a:schemeClr val="tx1">
                    <a:lumMod val="65000"/>
                    <a:lumOff val="35000"/>
                  </a:schemeClr>
                </a:solidFill>
              </a:rPr>
              <a:t>              munkavállaló</a:t>
            </a:r>
            <a:r>
              <a:rPr lang="hu-HU" dirty="0">
                <a:solidFill>
                  <a:schemeClr val="tx1">
                    <a:lumMod val="65000"/>
                    <a:lumOff val="35000"/>
                  </a:schemeClr>
                </a:solidFill>
              </a:rPr>
              <a:t>				</a:t>
            </a:r>
            <a:r>
              <a:rPr lang="hu-HU" dirty="0" smtClean="0">
                <a:solidFill>
                  <a:schemeClr val="tx1">
                    <a:lumMod val="65000"/>
                    <a:lumOff val="35000"/>
                  </a:schemeClr>
                </a:solidFill>
              </a:rPr>
              <a:t>munkáltató</a:t>
            </a:r>
            <a:endParaRPr lang="hu-HU" dirty="0">
              <a:solidFill>
                <a:schemeClr val="tx1">
                  <a:lumMod val="65000"/>
                  <a:lumOff val="35000"/>
                </a:schemeClr>
              </a:solidFill>
            </a:endParaRPr>
          </a:p>
        </p:txBody>
      </p:sp>
    </p:spTree>
    <p:extLst>
      <p:ext uri="{BB962C8B-B14F-4D97-AF65-F5344CB8AC3E}">
        <p14:creationId xmlns:p14="http://schemas.microsoft.com/office/powerpoint/2010/main" val="1149695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97358" y="413140"/>
            <a:ext cx="9601200" cy="5639929"/>
          </a:xfrm>
        </p:spPr>
        <p:txBody>
          <a:bodyPr>
            <a:normAutofit/>
          </a:bodyPr>
          <a:lstStyle/>
          <a:p>
            <a:pPr marL="0" indent="0">
              <a:buNone/>
            </a:pPr>
            <a:endParaRPr lang="hu-HU" dirty="0" smtClean="0"/>
          </a:p>
          <a:p>
            <a:pPr marL="0" indent="0">
              <a:buNone/>
            </a:pPr>
            <a:r>
              <a:rPr lang="hu-HU" dirty="0">
                <a:solidFill>
                  <a:schemeClr val="tx1">
                    <a:lumMod val="65000"/>
                    <a:lumOff val="35000"/>
                  </a:schemeClr>
                </a:solidFill>
              </a:rPr>
              <a:t>2018 évben, 14%-os egészségügyi hozzájárulási kulcs alá tartozó jövedelmek </a:t>
            </a:r>
            <a:r>
              <a:rPr lang="hu-HU" dirty="0" smtClean="0">
                <a:solidFill>
                  <a:schemeClr val="tx1">
                    <a:lumMod val="65000"/>
                    <a:lumOff val="35000"/>
                  </a:schemeClr>
                </a:solidFill>
              </a:rPr>
              <a:t>(osztalék</a:t>
            </a:r>
            <a:r>
              <a:rPr lang="hu-HU" dirty="0">
                <a:solidFill>
                  <a:schemeClr val="tx1">
                    <a:lumMod val="65000"/>
                    <a:lumOff val="35000"/>
                  </a:schemeClr>
                </a:solidFill>
              </a:rPr>
              <a:t>, árfolyamnyereség, vállalkozói osztalékalap, értékpapír-kölcsönzésből származó </a:t>
            </a:r>
            <a:r>
              <a:rPr lang="hu-HU" dirty="0" smtClean="0">
                <a:solidFill>
                  <a:schemeClr val="tx1">
                    <a:lumMod val="65000"/>
                    <a:lumOff val="35000"/>
                  </a:schemeClr>
                </a:solidFill>
              </a:rPr>
              <a:t>jövedelmek után az </a:t>
            </a:r>
            <a:r>
              <a:rPr lang="hu-HU" dirty="0">
                <a:solidFill>
                  <a:schemeClr val="tx1">
                    <a:lumMod val="65000"/>
                    <a:lumOff val="35000"/>
                  </a:schemeClr>
                </a:solidFill>
              </a:rPr>
              <a:t>egészségügyi hozzájárulást csak </a:t>
            </a:r>
            <a:r>
              <a:rPr lang="hu-HU" dirty="0" smtClean="0">
                <a:solidFill>
                  <a:schemeClr val="tx1">
                    <a:lumMod val="65000"/>
                    <a:lumOff val="35000"/>
                  </a:schemeClr>
                </a:solidFill>
              </a:rPr>
              <a:t>meghatározott értékig kellett megfizetni, ez 2019-ben a </a:t>
            </a:r>
            <a:r>
              <a:rPr lang="hu-HU" dirty="0" err="1" smtClean="0">
                <a:solidFill>
                  <a:schemeClr val="tx1">
                    <a:lumMod val="65000"/>
                    <a:lumOff val="35000"/>
                  </a:schemeClr>
                </a:solidFill>
              </a:rPr>
              <a:t>Szocho-nál</a:t>
            </a:r>
            <a:r>
              <a:rPr lang="hu-HU" dirty="0" smtClean="0">
                <a:solidFill>
                  <a:schemeClr val="tx1">
                    <a:lumMod val="65000"/>
                    <a:lumOff val="35000"/>
                  </a:schemeClr>
                </a:solidFill>
              </a:rPr>
              <a:t> is fennáll más feltételekkel.</a:t>
            </a:r>
          </a:p>
          <a:p>
            <a:pPr marL="0" indent="0">
              <a:buNone/>
            </a:pPr>
            <a:r>
              <a:rPr lang="hu-HU" dirty="0" smtClean="0">
                <a:solidFill>
                  <a:schemeClr val="tx1">
                    <a:lumMod val="65000"/>
                    <a:lumOff val="35000"/>
                  </a:schemeClr>
                </a:solidFill>
              </a:rPr>
              <a:t> </a:t>
            </a:r>
            <a:r>
              <a:rPr lang="hu-HU" dirty="0">
                <a:solidFill>
                  <a:schemeClr val="tx1">
                    <a:lumMod val="65000"/>
                    <a:lumOff val="35000"/>
                  </a:schemeClr>
                </a:solidFill>
              </a:rPr>
              <a:t>A törvény szerint a korlát úgy módosul, hogy addig kell csak megfizetni ezen jövedelmek után a szociális hozzájárulási adót, amíg a minimálbér 24-szeresét el nem éri az összes szociális hozzájárulási adókötelezettség alá eső jövedelmek összege (a korlátba a béren kívüli juttatások, a béren kívüli juttatásnak nem minősülő egyes meghatározott juttatások, valamint a kamatkedvezményből származó jövedelmek nem számítanak bele</a:t>
            </a:r>
            <a:r>
              <a:rPr lang="hu-HU" dirty="0" smtClean="0">
                <a:solidFill>
                  <a:schemeClr val="tx1">
                    <a:lumMod val="65000"/>
                    <a:lumOff val="35000"/>
                  </a:schemeClr>
                </a:solidFill>
              </a:rPr>
              <a:t>)</a:t>
            </a:r>
          </a:p>
          <a:p>
            <a:pPr marL="0" indent="0" algn="ctr">
              <a:buNone/>
            </a:pPr>
            <a:r>
              <a:rPr lang="hu-HU" dirty="0" smtClean="0">
                <a:solidFill>
                  <a:schemeClr val="tx1">
                    <a:lumMod val="65000"/>
                    <a:lumOff val="35000"/>
                  </a:schemeClr>
                </a:solidFill>
              </a:rPr>
              <a:t>Minimálbér 149 000.-Ft *24=3 576 000.-Ft</a:t>
            </a:r>
          </a:p>
          <a:p>
            <a:pPr marL="0" indent="0" algn="ctr">
              <a:buNone/>
            </a:pPr>
            <a:r>
              <a:rPr lang="hu-HU" dirty="0" smtClean="0">
                <a:solidFill>
                  <a:schemeClr val="tx1">
                    <a:lumMod val="65000"/>
                    <a:lumOff val="35000"/>
                  </a:schemeClr>
                </a:solidFill>
              </a:rPr>
              <a:t> Erre jutó </a:t>
            </a:r>
            <a:r>
              <a:rPr lang="hu-HU" dirty="0" err="1" smtClean="0">
                <a:solidFill>
                  <a:schemeClr val="tx1">
                    <a:lumMod val="65000"/>
                    <a:lumOff val="35000"/>
                  </a:schemeClr>
                </a:solidFill>
              </a:rPr>
              <a:t>szocho</a:t>
            </a:r>
            <a:r>
              <a:rPr lang="hu-HU" dirty="0" smtClean="0">
                <a:solidFill>
                  <a:schemeClr val="tx1">
                    <a:lumMod val="65000"/>
                    <a:lumOff val="35000"/>
                  </a:schemeClr>
                </a:solidFill>
              </a:rPr>
              <a:t>: 3 576 000*19,5%=</a:t>
            </a:r>
            <a:r>
              <a:rPr lang="hu-HU" dirty="0" smtClean="0"/>
              <a:t> </a:t>
            </a:r>
            <a:r>
              <a:rPr lang="hu-HU" dirty="0" smtClean="0">
                <a:solidFill>
                  <a:srgbClr val="E48248"/>
                </a:solidFill>
              </a:rPr>
              <a:t>697 320</a:t>
            </a:r>
            <a:r>
              <a:rPr lang="hu-HU" dirty="0" smtClean="0"/>
              <a:t> </a:t>
            </a:r>
            <a:r>
              <a:rPr lang="hu-HU" dirty="0" smtClean="0">
                <a:solidFill>
                  <a:schemeClr val="tx1">
                    <a:lumMod val="65000"/>
                    <a:lumOff val="35000"/>
                  </a:schemeClr>
                </a:solidFill>
              </a:rPr>
              <a:t>Ft</a:t>
            </a:r>
          </a:p>
          <a:p>
            <a:pPr marL="0" indent="0">
              <a:buNone/>
            </a:pPr>
            <a:endParaRPr lang="hu-HU" dirty="0" smtClean="0"/>
          </a:p>
          <a:p>
            <a:pPr marL="0" indent="0">
              <a:buNone/>
            </a:pPr>
            <a:endParaRPr lang="hu-HU" dirty="0" smtClean="0"/>
          </a:p>
          <a:p>
            <a:pPr marL="0" indent="0">
              <a:buNone/>
            </a:pPr>
            <a:endParaRPr lang="hu-HU" dirty="0"/>
          </a:p>
        </p:txBody>
      </p:sp>
    </p:spTree>
    <p:extLst>
      <p:ext uri="{BB962C8B-B14F-4D97-AF65-F5344CB8AC3E}">
        <p14:creationId xmlns:p14="http://schemas.microsoft.com/office/powerpoint/2010/main" val="4202816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130" y="0"/>
            <a:ext cx="8509685" cy="6858000"/>
          </a:xfrm>
          <a:prstGeom prst="rect">
            <a:avLst/>
          </a:prstGeom>
        </p:spPr>
      </p:pic>
    </p:spTree>
    <p:extLst>
      <p:ext uri="{BB962C8B-B14F-4D97-AF65-F5344CB8AC3E}">
        <p14:creationId xmlns:p14="http://schemas.microsoft.com/office/powerpoint/2010/main" val="246514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130967" y="264695"/>
            <a:ext cx="10684043" cy="6256421"/>
          </a:xfrm>
        </p:spPr>
        <p:txBody>
          <a:bodyPr>
            <a:normAutofit fontScale="85000" lnSpcReduction="20000"/>
          </a:bodyPr>
          <a:lstStyle/>
          <a:p>
            <a:pPr marL="0" indent="0" fontAlgn="base">
              <a:buNone/>
            </a:pPr>
            <a:r>
              <a:rPr lang="hu-HU" b="1" u="sng" dirty="0" smtClean="0">
                <a:solidFill>
                  <a:schemeClr val="tx1">
                    <a:lumMod val="65000"/>
                    <a:lumOff val="35000"/>
                  </a:schemeClr>
                </a:solidFill>
              </a:rPr>
              <a:t>Kedvezmények</a:t>
            </a:r>
            <a:r>
              <a:rPr lang="hu-HU" dirty="0">
                <a:solidFill>
                  <a:schemeClr val="tx1">
                    <a:lumMod val="65000"/>
                    <a:lumOff val="35000"/>
                  </a:schemeClr>
                </a:solidFill>
              </a:rPr>
              <a:t> </a:t>
            </a:r>
          </a:p>
          <a:p>
            <a:pPr marL="0" indent="0" fontAlgn="base">
              <a:buNone/>
            </a:pPr>
            <a:r>
              <a:rPr lang="hu-HU" dirty="0">
                <a:solidFill>
                  <a:schemeClr val="tx1">
                    <a:lumMod val="65000"/>
                    <a:lumOff val="35000"/>
                  </a:schemeClr>
                </a:solidFill>
              </a:rPr>
              <a:t>Az új adótörvénnyel </a:t>
            </a:r>
            <a:r>
              <a:rPr lang="hu-HU" b="1" dirty="0">
                <a:solidFill>
                  <a:schemeClr val="tx1">
                    <a:lumMod val="65000"/>
                    <a:lumOff val="35000"/>
                  </a:schemeClr>
                </a:solidFill>
              </a:rPr>
              <a:t>eltörlésre kerül: </a:t>
            </a:r>
          </a:p>
          <a:p>
            <a:pPr lvl="0" fontAlgn="base"/>
            <a:r>
              <a:rPr lang="hu-HU" dirty="0">
                <a:solidFill>
                  <a:schemeClr val="tx1">
                    <a:lumMod val="65000"/>
                    <a:lumOff val="35000"/>
                  </a:schemeClr>
                </a:solidFill>
              </a:rPr>
              <a:t>25 év alatti, 55 év feletti munkavállalók kedvezménye,</a:t>
            </a:r>
          </a:p>
          <a:p>
            <a:pPr lvl="0" fontAlgn="base"/>
            <a:r>
              <a:rPr lang="hu-HU" dirty="0">
                <a:solidFill>
                  <a:schemeClr val="tx1">
                    <a:lumMod val="65000"/>
                    <a:lumOff val="35000"/>
                  </a:schemeClr>
                </a:solidFill>
              </a:rPr>
              <a:t>Pályakezdők alkalmazásának kedvezménye,</a:t>
            </a:r>
          </a:p>
          <a:p>
            <a:pPr lvl="0" fontAlgn="base"/>
            <a:r>
              <a:rPr lang="hu-HU" dirty="0">
                <a:solidFill>
                  <a:schemeClr val="tx1">
                    <a:lumMod val="65000"/>
                    <a:lumOff val="35000"/>
                  </a:schemeClr>
                </a:solidFill>
              </a:rPr>
              <a:t>Részmunkaidős foglalkoztatás kedvezmények</a:t>
            </a:r>
          </a:p>
          <a:p>
            <a:pPr lvl="0" fontAlgn="base"/>
            <a:r>
              <a:rPr lang="hu-HU" dirty="0">
                <a:solidFill>
                  <a:schemeClr val="tx1">
                    <a:lumMod val="65000"/>
                    <a:lumOff val="35000"/>
                  </a:schemeClr>
                </a:solidFill>
              </a:rPr>
              <a:t>Karrier Híd kedvezmény.</a:t>
            </a:r>
          </a:p>
          <a:p>
            <a:pPr lvl="0" fontAlgn="base"/>
            <a:r>
              <a:rPr lang="hu-HU" dirty="0">
                <a:solidFill>
                  <a:schemeClr val="tx1">
                    <a:lumMod val="65000"/>
                    <a:lumOff val="35000"/>
                  </a:schemeClr>
                </a:solidFill>
              </a:rPr>
              <a:t>Szabad vállalkozási zónában foglalkoztatottak </a:t>
            </a:r>
          </a:p>
          <a:p>
            <a:pPr marL="0" indent="0" fontAlgn="base">
              <a:buNone/>
            </a:pPr>
            <a:endParaRPr lang="hu-HU" dirty="0"/>
          </a:p>
          <a:p>
            <a:pPr marL="0" indent="0" fontAlgn="base">
              <a:buNone/>
            </a:pPr>
            <a:r>
              <a:rPr lang="hu-HU" dirty="0">
                <a:solidFill>
                  <a:srgbClr val="E48248"/>
                </a:solidFill>
              </a:rPr>
              <a:t>Az új </a:t>
            </a:r>
            <a:r>
              <a:rPr lang="hu-HU" dirty="0" err="1">
                <a:solidFill>
                  <a:srgbClr val="E48248"/>
                </a:solidFill>
              </a:rPr>
              <a:t>Szocho</a:t>
            </a:r>
            <a:r>
              <a:rPr lang="hu-HU" dirty="0">
                <a:solidFill>
                  <a:srgbClr val="E48248"/>
                </a:solidFill>
              </a:rPr>
              <a:t> tv. szerint a következő kedvezmények </a:t>
            </a:r>
            <a:r>
              <a:rPr lang="hu-HU" b="1" dirty="0">
                <a:solidFill>
                  <a:srgbClr val="E48248"/>
                </a:solidFill>
              </a:rPr>
              <a:t>vehetőek igénybe:</a:t>
            </a:r>
          </a:p>
          <a:p>
            <a:pPr lvl="0" fontAlgn="base"/>
            <a:r>
              <a:rPr lang="hu-HU" dirty="0">
                <a:solidFill>
                  <a:schemeClr val="tx1">
                    <a:lumMod val="65000"/>
                    <a:lumOff val="35000"/>
                  </a:schemeClr>
                </a:solidFill>
              </a:rPr>
              <a:t>a munkaerőpiacra lépők;</a:t>
            </a:r>
          </a:p>
          <a:p>
            <a:pPr lvl="0" fontAlgn="base"/>
            <a:r>
              <a:rPr lang="hu-HU" dirty="0">
                <a:solidFill>
                  <a:schemeClr val="tx1">
                    <a:lumMod val="65000"/>
                    <a:lumOff val="35000"/>
                  </a:schemeClr>
                </a:solidFill>
              </a:rPr>
              <a:t>a három vagy több gyermeket nevelő munkaerőpiacra lépő nők;</a:t>
            </a:r>
          </a:p>
          <a:p>
            <a:pPr lvl="0" fontAlgn="base"/>
            <a:r>
              <a:rPr lang="hu-HU" dirty="0">
                <a:solidFill>
                  <a:schemeClr val="tx1">
                    <a:lumMod val="65000"/>
                    <a:lumOff val="35000"/>
                  </a:schemeClr>
                </a:solidFill>
              </a:rPr>
              <a:t>a megváltozott munkaképességű vállalkozók és munkavállalók;</a:t>
            </a:r>
          </a:p>
          <a:p>
            <a:pPr lvl="0" fontAlgn="base"/>
            <a:r>
              <a:rPr lang="hu-HU" dirty="0">
                <a:solidFill>
                  <a:schemeClr val="tx1">
                    <a:lumMod val="65000"/>
                    <a:lumOff val="35000"/>
                  </a:schemeClr>
                </a:solidFill>
              </a:rPr>
              <a:t>a kutatók foglalkoztatása utáni kedvezmény</a:t>
            </a:r>
          </a:p>
          <a:p>
            <a:pPr lvl="0" fontAlgn="base"/>
            <a:r>
              <a:rPr lang="hu-HU" dirty="0">
                <a:solidFill>
                  <a:schemeClr val="tx1">
                    <a:lumMod val="65000"/>
                    <a:lumOff val="35000"/>
                  </a:schemeClr>
                </a:solidFill>
              </a:rPr>
              <a:t>a közfoglalkoztatottak foglalkoztatása utáni kedvezmény</a:t>
            </a:r>
          </a:p>
          <a:p>
            <a:pPr lvl="0" fontAlgn="base"/>
            <a:r>
              <a:rPr lang="hu-HU" dirty="0">
                <a:solidFill>
                  <a:schemeClr val="tx1">
                    <a:lumMod val="65000"/>
                    <a:lumOff val="35000"/>
                  </a:schemeClr>
                </a:solidFill>
              </a:rPr>
              <a:t>Kutatás-fejlesztési tevékenység után érvényesítő kedvezmény.</a:t>
            </a:r>
          </a:p>
          <a:p>
            <a:pPr lvl="0" fontAlgn="base"/>
            <a:r>
              <a:rPr lang="hu-HU" dirty="0">
                <a:solidFill>
                  <a:schemeClr val="tx1">
                    <a:lumMod val="65000"/>
                    <a:lumOff val="35000"/>
                  </a:schemeClr>
                </a:solidFill>
              </a:rPr>
              <a:t>a szakképzettséget nem igénylő és mezőgazdasági munkakörben foglalkoztatottak kedvezménye összevonásra került,</a:t>
            </a:r>
          </a:p>
          <a:p>
            <a:pPr marL="0" indent="0" fontAlgn="base">
              <a:buNone/>
            </a:pPr>
            <a:r>
              <a:rPr lang="hu-HU" dirty="0"/>
              <a:t> </a:t>
            </a:r>
          </a:p>
        </p:txBody>
      </p:sp>
    </p:spTree>
    <p:extLst>
      <p:ext uri="{BB962C8B-B14F-4D97-AF65-F5344CB8AC3E}">
        <p14:creationId xmlns:p14="http://schemas.microsoft.com/office/powerpoint/2010/main" val="1638355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07695" y="140042"/>
            <a:ext cx="9601200" cy="425441"/>
          </a:xfrm>
        </p:spPr>
        <p:txBody>
          <a:bodyPr>
            <a:noAutofit/>
          </a:bodyPr>
          <a:lstStyle/>
          <a:p>
            <a:r>
              <a:rPr lang="hu-HU" dirty="0" smtClean="0">
                <a:solidFill>
                  <a:srgbClr val="E48248"/>
                </a:solidFill>
              </a:rPr>
              <a:t>CAFETÉRIA 2019</a:t>
            </a:r>
            <a:endParaRPr lang="hu-HU" dirty="0">
              <a:solidFill>
                <a:srgbClr val="E48248"/>
              </a:solidFill>
            </a:endParaRPr>
          </a:p>
        </p:txBody>
      </p:sp>
      <p:graphicFrame>
        <p:nvGraphicFramePr>
          <p:cNvPr id="3" name="Tartalom helye 2"/>
          <p:cNvGraphicFramePr>
            <a:graphicFrameLocks noGrp="1"/>
          </p:cNvGraphicFramePr>
          <p:nvPr>
            <p:ph idx="1"/>
            <p:extLst>
              <p:ext uri="{D42A27DB-BD31-4B8C-83A1-F6EECF244321}">
                <p14:modId xmlns:p14="http://schemas.microsoft.com/office/powerpoint/2010/main" val="2151827578"/>
              </p:ext>
            </p:extLst>
          </p:nvPr>
        </p:nvGraphicFramePr>
        <p:xfrm>
          <a:off x="1407695" y="638874"/>
          <a:ext cx="10157533" cy="6219126"/>
        </p:xfrm>
        <a:graphic>
          <a:graphicData uri="http://schemas.openxmlformats.org/drawingml/2006/table">
            <a:tbl>
              <a:tblPr>
                <a:tableStyleId>{5C22544A-7EE6-4342-B048-85BDC9FD1C3A}</a:tableStyleId>
              </a:tblPr>
              <a:tblGrid>
                <a:gridCol w="3436154"/>
                <a:gridCol w="2982097"/>
                <a:gridCol w="3739282"/>
              </a:tblGrid>
              <a:tr h="135719">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lv-LV" sz="100" b="1" u="none" strike="noStrike" dirty="0" smtClean="0">
                        <a:solidFill>
                          <a:schemeClr val="tx1">
                            <a:lumMod val="65000"/>
                            <a:lumOff val="35000"/>
                          </a:schemeClr>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hu-HU" sz="1800" b="1" u="none" strike="noStrike" dirty="0" smtClean="0">
                          <a:solidFill>
                            <a:schemeClr val="tx1">
                              <a:lumMod val="65000"/>
                              <a:lumOff val="35000"/>
                            </a:schemeClr>
                          </a:solidFill>
                          <a:effectLst/>
                        </a:rPr>
                        <a:t>CAFETERIA ELEM</a:t>
                      </a:r>
                      <a:endParaRPr lang="lv-LV" sz="1800" b="1" u="none" strike="noStrike" dirty="0" smtClean="0">
                        <a:solidFill>
                          <a:schemeClr val="tx1">
                            <a:lumMod val="65000"/>
                            <a:lumOff val="35000"/>
                          </a:schemeClr>
                        </a:solidFill>
                        <a:effectLst/>
                      </a:endParaRPr>
                    </a:p>
                  </a:txBody>
                  <a:tcPr marL="9525" marR="9525" marT="9525" marB="0" anchor="ctr">
                    <a:noFill/>
                  </a:tcPr>
                </a:tc>
                <a:tc gridSpan="2">
                  <a:txBody>
                    <a:bodyPr/>
                    <a:lstStyle/>
                    <a:p>
                      <a:pPr algn="ctr" fontAlgn="b"/>
                      <a:endParaRPr lang="hu-HU" sz="100" b="1"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hMerge="1">
                  <a:txBody>
                    <a:bodyPr/>
                    <a:lstStyle/>
                    <a:p>
                      <a:endParaRPr lang="hu-HU"/>
                    </a:p>
                  </a:txBody>
                  <a:tcPr/>
                </a:tc>
              </a:tr>
              <a:tr h="759605">
                <a:tc vMerge="1">
                  <a:txBody>
                    <a:bodyPr/>
                    <a:lstStyle/>
                    <a:p>
                      <a:endParaRPr lang="hu-HU"/>
                    </a:p>
                  </a:txBody>
                  <a:tcPr/>
                </a:tc>
                <a:tc>
                  <a:txBody>
                    <a:bodyPr/>
                    <a:lstStyle/>
                    <a:p>
                      <a:pPr algn="l" fontAlgn="b"/>
                      <a:endParaRPr lang="lv-LV" sz="1400" b="1" u="none" strike="noStrike" dirty="0" smtClean="0">
                        <a:solidFill>
                          <a:srgbClr val="E48248"/>
                        </a:solidFill>
                        <a:effectLst/>
                      </a:endParaRPr>
                    </a:p>
                    <a:p>
                      <a:pPr algn="l" fontAlgn="b"/>
                      <a:r>
                        <a:rPr lang="lv-LV" sz="1800" b="1" u="none" strike="noStrike" dirty="0" smtClean="0">
                          <a:solidFill>
                            <a:srgbClr val="E48248"/>
                          </a:solidFill>
                          <a:effectLst/>
                        </a:rPr>
                        <a:t>Közterhek</a:t>
                      </a:r>
                      <a:r>
                        <a:rPr lang="lv-LV" sz="1800" b="1" u="none" strike="noStrike" baseline="0" dirty="0" smtClean="0">
                          <a:solidFill>
                            <a:srgbClr val="E48248"/>
                          </a:solidFill>
                          <a:effectLst/>
                        </a:rPr>
                        <a:t> </a:t>
                      </a:r>
                      <a:r>
                        <a:rPr lang="hu-HU" sz="1800" b="1" u="none" strike="noStrike" dirty="0" smtClean="0">
                          <a:solidFill>
                            <a:srgbClr val="E48248"/>
                          </a:solidFill>
                          <a:effectLst/>
                        </a:rPr>
                        <a:t>2019-ben</a:t>
                      </a:r>
                      <a:endParaRPr lang="lv-LV" sz="1800" b="1" u="none" strike="noStrike" dirty="0" smtClean="0">
                        <a:solidFill>
                          <a:srgbClr val="E48248"/>
                        </a:solidFill>
                        <a:effectLst/>
                      </a:endParaRPr>
                    </a:p>
                    <a:p>
                      <a:pPr algn="l" fontAlgn="b"/>
                      <a:endParaRPr lang="hu-HU" sz="1800" b="1" i="0" u="none" strike="noStrike" dirty="0">
                        <a:solidFill>
                          <a:srgbClr val="E48248"/>
                        </a:solidFill>
                        <a:effectLst/>
                        <a:latin typeface="Calibri" panose="020F0502020204030204" pitchFamily="34" charset="0"/>
                      </a:endParaRPr>
                    </a:p>
                  </a:txBody>
                  <a:tcPr marL="9525" marR="9525" marT="9525" marB="0" anchor="b">
                    <a:noFill/>
                  </a:tcPr>
                </a:tc>
                <a:tc>
                  <a:txBody>
                    <a:bodyPr/>
                    <a:lstStyle/>
                    <a:p>
                      <a:pPr algn="l" fontAlgn="b"/>
                      <a:r>
                        <a:rPr lang="lv-LV" sz="1800" b="1" u="none" strike="noStrike" dirty="0" smtClean="0">
                          <a:solidFill>
                            <a:srgbClr val="007751"/>
                          </a:solidFill>
                          <a:effectLst/>
                        </a:rPr>
                        <a:t>Közterhek </a:t>
                      </a:r>
                      <a:r>
                        <a:rPr lang="hu-HU" sz="1800" b="1" u="none" strike="noStrike" dirty="0" smtClean="0">
                          <a:solidFill>
                            <a:srgbClr val="007751"/>
                          </a:solidFill>
                          <a:effectLst/>
                        </a:rPr>
                        <a:t>2018-ban</a:t>
                      </a:r>
                      <a:endParaRPr lang="lv-LV" sz="1800" b="1" u="none" strike="noStrike" dirty="0" smtClean="0">
                        <a:solidFill>
                          <a:srgbClr val="007751"/>
                        </a:solidFill>
                        <a:effectLst/>
                      </a:endParaRPr>
                    </a:p>
                    <a:p>
                      <a:pPr algn="l" fontAlgn="b"/>
                      <a:endParaRPr lang="hu-HU" sz="1800" b="1" i="0" u="none" strike="noStrike" dirty="0">
                        <a:solidFill>
                          <a:srgbClr val="007751"/>
                        </a:solidFill>
                        <a:effectLst/>
                        <a:latin typeface="Calibri" panose="020F0502020204030204" pitchFamily="34" charset="0"/>
                      </a:endParaRPr>
                    </a:p>
                  </a:txBody>
                  <a:tcPr marL="9525" marR="9525" marT="9525" marB="0" anchor="b">
                    <a:noFill/>
                  </a:tcPr>
                </a:tc>
              </a:tr>
              <a:tr h="203911">
                <a:tc>
                  <a:txBody>
                    <a:bodyPr/>
                    <a:lstStyle/>
                    <a:p>
                      <a:pPr algn="l" fontAlgn="b"/>
                      <a:r>
                        <a:rPr lang="hu-HU" sz="1100" u="none" strike="noStrike">
                          <a:solidFill>
                            <a:schemeClr val="tx1">
                              <a:lumMod val="65000"/>
                              <a:lumOff val="35000"/>
                            </a:schemeClr>
                          </a:solidFill>
                          <a:effectLst/>
                        </a:rPr>
                        <a:t>Erzsébet-utalvány</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adózik</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dirty="0">
                          <a:solidFill>
                            <a:schemeClr val="tx1">
                              <a:lumMod val="65000"/>
                              <a:lumOff val="35000"/>
                            </a:schemeClr>
                          </a:solidFill>
                          <a:effectLst/>
                        </a:rPr>
                        <a:t>40,71 % (korlátozás nélkül)</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Munkahelyi étkeztetés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adózik</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Ajándékutalvány</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adózik</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dirty="0">
                          <a:solidFill>
                            <a:schemeClr val="tx1">
                              <a:lumMod val="65000"/>
                              <a:lumOff val="35000"/>
                            </a:schemeClr>
                          </a:solidFill>
                          <a:effectLst/>
                        </a:rPr>
                        <a:t>Helyi bérlet</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adózik</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Helyközi bérlet (Jogszabály alapján min 86%-a)</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adómentes juttatás</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adómentes juttatás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Iskolakezdési támogatás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adózik</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Önkéntes nyugdíjpénztári hozzájárulás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adózik</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Önkéntes egészségpénztári hozzájárulás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Bérként adózik</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Készpénzkifizetés béren kívül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adózik</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de-DE" sz="1100" u="none" strike="noStrike">
                          <a:solidFill>
                            <a:schemeClr val="tx1">
                              <a:lumMod val="65000"/>
                              <a:lumOff val="35000"/>
                            </a:schemeClr>
                          </a:solidFill>
                          <a:effectLst/>
                        </a:rPr>
                        <a:t>34,22 % (évi 100 e Ft-ig)</a:t>
                      </a:r>
                      <a:endParaRPr lang="de-DE"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Széchenyi- pihenőkártya szállás alszámla</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it-IT" sz="1100" u="none" strike="noStrike" dirty="0">
                          <a:solidFill>
                            <a:schemeClr val="tx1">
                              <a:lumMod val="65000"/>
                              <a:lumOff val="35000"/>
                            </a:schemeClr>
                          </a:solidFill>
                          <a:effectLst/>
                        </a:rPr>
                        <a:t>34,5 % (évi 225 e Ft)</a:t>
                      </a:r>
                      <a:endParaRPr lang="it-IT"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it-IT" sz="1100" u="none" strike="noStrike">
                          <a:solidFill>
                            <a:schemeClr val="tx1">
                              <a:lumMod val="65000"/>
                              <a:lumOff val="35000"/>
                            </a:schemeClr>
                          </a:solidFill>
                          <a:effectLst/>
                        </a:rPr>
                        <a:t>34,22 % (évi 225 e Ft)</a:t>
                      </a:r>
                      <a:endParaRPr lang="it-IT"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Széchenyi- pihenőkártya vendéglátás alszámla</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it-IT" sz="1100" u="none" strike="noStrike" dirty="0">
                          <a:solidFill>
                            <a:schemeClr val="tx1">
                              <a:lumMod val="65000"/>
                              <a:lumOff val="35000"/>
                            </a:schemeClr>
                          </a:solidFill>
                          <a:effectLst/>
                        </a:rPr>
                        <a:t>34,5 % (évi 150 e Ft)</a:t>
                      </a:r>
                      <a:endParaRPr lang="it-IT"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it-IT" sz="1100" u="none" strike="noStrike">
                          <a:solidFill>
                            <a:schemeClr val="tx1">
                              <a:lumMod val="65000"/>
                              <a:lumOff val="35000"/>
                            </a:schemeClr>
                          </a:solidFill>
                          <a:effectLst/>
                        </a:rPr>
                        <a:t>34,22 % (évi 150 e Ft)</a:t>
                      </a:r>
                      <a:endParaRPr lang="it-IT"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Széchenyi- pihenőkártya szabadidő alszámla</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it-IT" sz="1100" u="none" strike="noStrike">
                          <a:solidFill>
                            <a:schemeClr val="tx1">
                              <a:lumMod val="65000"/>
                              <a:lumOff val="35000"/>
                            </a:schemeClr>
                          </a:solidFill>
                          <a:effectLst/>
                        </a:rPr>
                        <a:t>34,5 % (évi 75 e Ft)</a:t>
                      </a:r>
                      <a:endParaRPr lang="it-IT"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it-IT" sz="1100" u="none" strike="noStrike">
                          <a:solidFill>
                            <a:schemeClr val="tx1">
                              <a:lumMod val="65000"/>
                              <a:lumOff val="35000"/>
                            </a:schemeClr>
                          </a:solidFill>
                          <a:effectLst/>
                        </a:rPr>
                        <a:t>34,22 % (évi 75 e Ft)</a:t>
                      </a:r>
                      <a:endParaRPr lang="it-IT"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407822">
                <a:tc>
                  <a:txBody>
                    <a:bodyPr/>
                    <a:lstStyle/>
                    <a:p>
                      <a:pPr algn="l" fontAlgn="b"/>
                      <a:r>
                        <a:rPr lang="hu-HU" sz="1100" u="none" strike="noStrike">
                          <a:solidFill>
                            <a:schemeClr val="tx1">
                              <a:lumMod val="65000"/>
                              <a:lumOff val="35000"/>
                            </a:schemeClr>
                          </a:solidFill>
                          <a:effectLst/>
                        </a:rPr>
                        <a:t>Széchenyi- pihenőkártya értékhatárt meghaladó része</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40,71 % (korlátozás nélkül)</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Sportrendezvényekre szóló belépő</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Adómentes évente a minimálbérig</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dirty="0">
                          <a:solidFill>
                            <a:schemeClr val="tx1">
                              <a:lumMod val="65000"/>
                              <a:lumOff val="35000"/>
                            </a:schemeClr>
                          </a:solidFill>
                          <a:effectLst/>
                        </a:rPr>
                        <a:t>Adómentes, korlátozás nélkül</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Kulturális belépő</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Adómentes évente a minimálbérig</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pt-BR" sz="1100" u="none" strike="noStrike" dirty="0">
                          <a:solidFill>
                            <a:schemeClr val="tx1">
                              <a:lumMod val="65000"/>
                              <a:lumOff val="35000"/>
                            </a:schemeClr>
                          </a:solidFill>
                          <a:effectLst/>
                        </a:rPr>
                        <a:t>Adómentes, évi 50 e Ft-ig</a:t>
                      </a:r>
                      <a:endParaRPr lang="pt-BR"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Bölcsődei ellátás, szolgáltatás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Adómentes a ktg. mértékéig</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dirty="0">
                          <a:solidFill>
                            <a:schemeClr val="tx1">
                              <a:lumMod val="65000"/>
                              <a:lumOff val="35000"/>
                            </a:schemeClr>
                          </a:solidFill>
                          <a:effectLst/>
                        </a:rPr>
                        <a:t>Adómentes a </a:t>
                      </a:r>
                      <a:r>
                        <a:rPr lang="hu-HU" sz="1100" u="none" strike="noStrike" dirty="0" err="1">
                          <a:solidFill>
                            <a:schemeClr val="tx1">
                              <a:lumMod val="65000"/>
                              <a:lumOff val="35000"/>
                            </a:schemeClr>
                          </a:solidFill>
                          <a:effectLst/>
                        </a:rPr>
                        <a:t>ktg</a:t>
                      </a:r>
                      <a:r>
                        <a:rPr lang="hu-HU" sz="1100" u="none" strike="noStrike" dirty="0">
                          <a:solidFill>
                            <a:schemeClr val="tx1">
                              <a:lumMod val="65000"/>
                              <a:lumOff val="35000"/>
                            </a:schemeClr>
                          </a:solidFill>
                          <a:effectLst/>
                        </a:rPr>
                        <a:t>. Mértékéig</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Óvodai ellátás, szolgáltatás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Adómentes a ktg. mértékéig</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dirty="0">
                          <a:solidFill>
                            <a:schemeClr val="tx1">
                              <a:lumMod val="65000"/>
                              <a:lumOff val="35000"/>
                            </a:schemeClr>
                          </a:solidFill>
                          <a:effectLst/>
                        </a:rPr>
                        <a:t>Adómentes a </a:t>
                      </a:r>
                      <a:r>
                        <a:rPr lang="hu-HU" sz="1100" u="none" strike="noStrike" dirty="0" err="1">
                          <a:solidFill>
                            <a:schemeClr val="tx1">
                              <a:lumMod val="65000"/>
                              <a:lumOff val="35000"/>
                            </a:schemeClr>
                          </a:solidFill>
                          <a:effectLst/>
                        </a:rPr>
                        <a:t>ktg</a:t>
                      </a:r>
                      <a:r>
                        <a:rPr lang="hu-HU" sz="1100" u="none" strike="noStrike" dirty="0">
                          <a:solidFill>
                            <a:schemeClr val="tx1">
                              <a:lumMod val="65000"/>
                              <a:lumOff val="35000"/>
                            </a:schemeClr>
                          </a:solidFill>
                          <a:effectLst/>
                        </a:rPr>
                        <a:t>. Mértékéig</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r>
              <a:tr h="407822">
                <a:tc>
                  <a:txBody>
                    <a:bodyPr/>
                    <a:lstStyle/>
                    <a:p>
                      <a:pPr algn="l" fontAlgn="b"/>
                      <a:r>
                        <a:rPr lang="hu-HU" sz="1100" u="none" strike="noStrike">
                          <a:solidFill>
                            <a:schemeClr val="tx1">
                              <a:lumMod val="65000"/>
                              <a:lumOff val="35000"/>
                            </a:schemeClr>
                          </a:solidFill>
                          <a:effectLst/>
                        </a:rPr>
                        <a:t>Évi egy alkalommal juttatott ajándék min.bér 10%-ig terjedő értékben</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40,71 % </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dirty="0">
                          <a:solidFill>
                            <a:schemeClr val="tx1">
                              <a:lumMod val="65000"/>
                              <a:lumOff val="35000"/>
                            </a:schemeClr>
                          </a:solidFill>
                          <a:effectLst/>
                        </a:rPr>
                        <a:t>40,71 % </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Mobilitás célú lakhatási támogatás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Bérként adózik</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Adómentes (értékhatárhoz kötött)</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dirty="0">
                          <a:solidFill>
                            <a:schemeClr val="tx1">
                              <a:lumMod val="65000"/>
                              <a:lumOff val="35000"/>
                            </a:schemeClr>
                          </a:solidFill>
                          <a:effectLst/>
                        </a:rPr>
                        <a:t>Lakáscélú támogatás</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dirty="0">
                          <a:solidFill>
                            <a:schemeClr val="tx1">
                              <a:lumMod val="65000"/>
                              <a:lumOff val="35000"/>
                            </a:schemeClr>
                          </a:solidFill>
                          <a:effectLst/>
                        </a:rPr>
                        <a:t>Bérként, maximum 5 millió forint 5 évben</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a:solidFill>
                            <a:schemeClr val="tx1">
                              <a:lumMod val="65000"/>
                              <a:lumOff val="35000"/>
                            </a:schemeClr>
                          </a:solidFill>
                          <a:effectLst/>
                        </a:rPr>
                        <a:t>Adómentes (maximum 5 millió forint 5 évben</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r>
                        <a:rPr lang="hu-HU" sz="1100" u="none" strike="noStrike">
                          <a:solidFill>
                            <a:schemeClr val="tx1">
                              <a:lumMod val="65000"/>
                              <a:lumOff val="35000"/>
                            </a:schemeClr>
                          </a:solidFill>
                          <a:effectLst/>
                        </a:rPr>
                        <a:t>Kockázati biztosítás</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Bérként adózik</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pt-BR" sz="1100" u="none" strike="noStrike">
                          <a:solidFill>
                            <a:schemeClr val="tx1">
                              <a:lumMod val="65000"/>
                              <a:lumOff val="35000"/>
                            </a:schemeClr>
                          </a:solidFill>
                          <a:effectLst/>
                        </a:rPr>
                        <a:t>Adómentes, havonta a minimálbér 30%-áig</a:t>
                      </a:r>
                      <a:endParaRPr lang="pt-BR"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r>
              <a:tr h="418018">
                <a:tc>
                  <a:txBody>
                    <a:bodyPr/>
                    <a:lstStyle/>
                    <a:p>
                      <a:pPr algn="l" fontAlgn="b"/>
                      <a:r>
                        <a:rPr lang="hu-HU" sz="1100" u="none" strike="noStrike">
                          <a:solidFill>
                            <a:schemeClr val="tx1">
                              <a:lumMod val="65000"/>
                              <a:lumOff val="35000"/>
                            </a:schemeClr>
                          </a:solidFill>
                          <a:effectLst/>
                        </a:rPr>
                        <a:t>önkéntes pénztárba célzott szolgáltatásra befizetett összeg</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ctr"/>
                      <a:r>
                        <a:rPr lang="hu-HU" sz="1100" u="none" strike="noStrike">
                          <a:solidFill>
                            <a:schemeClr val="tx1">
                              <a:lumMod val="65000"/>
                              <a:lumOff val="35000"/>
                            </a:schemeClr>
                          </a:solidFill>
                          <a:effectLst/>
                        </a:rPr>
                        <a:t>40,71 % (korlátozás nélkül)</a:t>
                      </a:r>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ctr">
                    <a:noFill/>
                  </a:tcPr>
                </a:tc>
                <a:tc>
                  <a:txBody>
                    <a:bodyPr/>
                    <a:lstStyle/>
                    <a:p>
                      <a:pPr algn="l" fontAlgn="ctr"/>
                      <a:r>
                        <a:rPr lang="hu-HU" sz="1100" u="none" strike="noStrike" dirty="0">
                          <a:solidFill>
                            <a:schemeClr val="tx1">
                              <a:lumMod val="65000"/>
                              <a:lumOff val="35000"/>
                            </a:schemeClr>
                          </a:solidFill>
                          <a:effectLst/>
                        </a:rPr>
                        <a:t>40,71 % (korlátozás nélkül)</a:t>
                      </a:r>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ctr">
                    <a:noFill/>
                  </a:tcPr>
                </a:tc>
              </a:tr>
              <a:tr h="203911">
                <a:tc>
                  <a:txBody>
                    <a:bodyPr/>
                    <a:lstStyle/>
                    <a:p>
                      <a:pPr algn="l" fontAlgn="b"/>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b"/>
                      <a:endParaRPr lang="hu-HU" sz="1100" b="0" i="0" u="none" strike="noStrike">
                        <a:solidFill>
                          <a:schemeClr val="tx1">
                            <a:lumMod val="65000"/>
                            <a:lumOff val="35000"/>
                          </a:schemeClr>
                        </a:solidFill>
                        <a:effectLst/>
                        <a:latin typeface="Calibri" panose="020F0502020204030204" pitchFamily="34" charset="0"/>
                      </a:endParaRPr>
                    </a:p>
                  </a:txBody>
                  <a:tcPr marL="9525" marR="9525" marT="9525" marB="0" anchor="b">
                    <a:noFill/>
                  </a:tcPr>
                </a:tc>
                <a:tc>
                  <a:txBody>
                    <a:bodyPr/>
                    <a:lstStyle/>
                    <a:p>
                      <a:pPr algn="l" fontAlgn="b"/>
                      <a:endParaRPr lang="hu-HU" sz="1100" b="0" i="0" u="none" strike="noStrike" dirty="0">
                        <a:solidFill>
                          <a:schemeClr val="tx1">
                            <a:lumMod val="65000"/>
                            <a:lumOff val="35000"/>
                          </a:schemeClr>
                        </a:solidFill>
                        <a:effectLst/>
                        <a:latin typeface="Calibri" panose="020F0502020204030204" pitchFamily="34" charset="0"/>
                      </a:endParaRPr>
                    </a:p>
                  </a:txBody>
                  <a:tcPr marL="9525" marR="9525" marT="9525" marB="0" anchor="b">
                    <a:noFill/>
                  </a:tcPr>
                </a:tc>
              </a:tr>
            </a:tbl>
          </a:graphicData>
        </a:graphic>
      </p:graphicFrame>
    </p:spTree>
    <p:extLst>
      <p:ext uri="{BB962C8B-B14F-4D97-AF65-F5344CB8AC3E}">
        <p14:creationId xmlns:p14="http://schemas.microsoft.com/office/powerpoint/2010/main" val="229765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1"/>
            <a:ext cx="10103708" cy="829962"/>
          </a:xfrm>
        </p:spPr>
        <p:txBody>
          <a:bodyPr>
            <a:noAutofit/>
          </a:bodyPr>
          <a:lstStyle/>
          <a:p>
            <a:r>
              <a:rPr lang="hu-HU" dirty="0" smtClean="0">
                <a:solidFill>
                  <a:srgbClr val="E48248"/>
                </a:solidFill>
              </a:rPr>
              <a:t>NYUGDÍJASOK MUNKAVISZONYBAN</a:t>
            </a:r>
            <a:endParaRPr lang="hu-HU" dirty="0">
              <a:solidFill>
                <a:srgbClr val="E48248"/>
              </a:solidFill>
            </a:endParaRPr>
          </a:p>
        </p:txBody>
      </p:sp>
      <p:sp>
        <p:nvSpPr>
          <p:cNvPr id="3" name="Tartalom helye 2"/>
          <p:cNvSpPr>
            <a:spLocks noGrp="1"/>
          </p:cNvSpPr>
          <p:nvPr>
            <p:ph idx="1"/>
          </p:nvPr>
        </p:nvSpPr>
        <p:spPr>
          <a:xfrm>
            <a:off x="1371600" y="1712889"/>
            <a:ext cx="9601200" cy="4700789"/>
          </a:xfrm>
        </p:spPr>
        <p:txBody>
          <a:bodyPr>
            <a:normAutofit fontScale="85000" lnSpcReduction="10000"/>
          </a:bodyPr>
          <a:lstStyle/>
          <a:p>
            <a:pPr marL="0" indent="0">
              <a:buNone/>
            </a:pPr>
            <a:endParaRPr lang="hu-HU" dirty="0" smtClean="0">
              <a:solidFill>
                <a:schemeClr val="tx1">
                  <a:lumMod val="65000"/>
                  <a:lumOff val="35000"/>
                </a:schemeClr>
              </a:solidFill>
            </a:endParaRPr>
          </a:p>
          <a:p>
            <a:pPr>
              <a:lnSpc>
                <a:spcPct val="120000"/>
              </a:lnSpc>
            </a:pPr>
            <a:r>
              <a:rPr lang="hu-HU" b="1" dirty="0">
                <a:solidFill>
                  <a:schemeClr val="tx1">
                    <a:lumMod val="65000"/>
                    <a:lumOff val="35000"/>
                  </a:schemeClr>
                </a:solidFill>
              </a:rPr>
              <a:t>2019. január 1-től a saját jogú nyugdíjasnak minősülő munkavállalók kikerülnek a biztosítottak köréből</a:t>
            </a:r>
          </a:p>
          <a:p>
            <a:pPr>
              <a:lnSpc>
                <a:spcPct val="120000"/>
              </a:lnSpc>
            </a:pPr>
            <a:r>
              <a:rPr lang="hu-HU" dirty="0">
                <a:solidFill>
                  <a:schemeClr val="tx1">
                    <a:lumMod val="65000"/>
                    <a:lumOff val="35000"/>
                  </a:schemeClr>
                </a:solidFill>
              </a:rPr>
              <a:t>A szabályozás csak a munka törvénykönyve szerinti munkaviszonyban foglalkoztatott nyugdíjas munkavállalókra vonatkozik. Ez konkrétan azt jelenti, hogy a munkaviszonyban álló nyugdíjas munkavállalók munkabéréből csak 15% személyi j</a:t>
            </a:r>
            <a:r>
              <a:rPr lang="hu-HU" dirty="0" smtClean="0">
                <a:solidFill>
                  <a:schemeClr val="tx1">
                    <a:lumMod val="65000"/>
                    <a:lumOff val="35000"/>
                  </a:schemeClr>
                </a:solidFill>
              </a:rPr>
              <a:t>övedelemadó </a:t>
            </a:r>
            <a:r>
              <a:rPr lang="hu-HU" dirty="0">
                <a:solidFill>
                  <a:schemeClr val="tx1">
                    <a:lumMod val="65000"/>
                    <a:lumOff val="35000"/>
                  </a:schemeClr>
                </a:solidFill>
              </a:rPr>
              <a:t>kerül levonásra</a:t>
            </a:r>
            <a:r>
              <a:rPr lang="hu-HU" dirty="0" smtClean="0">
                <a:solidFill>
                  <a:schemeClr val="tx1">
                    <a:lumMod val="65000"/>
                    <a:lumOff val="35000"/>
                  </a:schemeClr>
                </a:solidFill>
              </a:rPr>
              <a:t>.</a:t>
            </a:r>
          </a:p>
          <a:p>
            <a:pPr>
              <a:lnSpc>
                <a:spcPct val="120000"/>
              </a:lnSpc>
            </a:pPr>
            <a:r>
              <a:rPr lang="hu-HU" dirty="0">
                <a:solidFill>
                  <a:schemeClr val="tx1">
                    <a:lumMod val="65000"/>
                    <a:lumOff val="35000"/>
                  </a:schemeClr>
                </a:solidFill>
              </a:rPr>
              <a:t>Fontos változás, hogy a nyugdíj mellett munkaviszonyban foglalkoztatott munkavállalók munkabére után a munkáltatót sem terheli 2019. január 1-től 19,5% szociális hozzájárulási adó és 1,5 % szakképzési hozzájárulás fizetési kötelezettség</a:t>
            </a:r>
            <a:r>
              <a:rPr lang="hu-HU" dirty="0" smtClean="0">
                <a:solidFill>
                  <a:schemeClr val="tx1">
                    <a:lumMod val="65000"/>
                    <a:lumOff val="35000"/>
                  </a:schemeClr>
                </a:solidFill>
              </a:rPr>
              <a:t>.</a:t>
            </a:r>
          </a:p>
          <a:p>
            <a:pPr>
              <a:lnSpc>
                <a:spcPct val="120000"/>
              </a:lnSpc>
            </a:pPr>
            <a:r>
              <a:rPr lang="hu-HU" dirty="0">
                <a:solidFill>
                  <a:schemeClr val="tx1">
                    <a:lumMod val="65000"/>
                    <a:lumOff val="35000"/>
                  </a:schemeClr>
                </a:solidFill>
              </a:rPr>
              <a:t>A nők negyven éves jogosultsági idejével nyugdíjban részesülő hölgyeknek is előnyös a változás. Ha a nyugdíj mellett munkaviszonyban állnak, a munkabérük nem fog beleszámítani keresetkorlátba, miután a munkaviszonyuk alapján nem lesznek biztosítottak.</a:t>
            </a:r>
          </a:p>
        </p:txBody>
      </p:sp>
    </p:spTree>
    <p:extLst>
      <p:ext uri="{BB962C8B-B14F-4D97-AF65-F5344CB8AC3E}">
        <p14:creationId xmlns:p14="http://schemas.microsoft.com/office/powerpoint/2010/main" val="3780624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0"/>
            <a:ext cx="9601200" cy="640724"/>
          </a:xfrm>
        </p:spPr>
        <p:txBody>
          <a:bodyPr>
            <a:noAutofit/>
          </a:bodyPr>
          <a:lstStyle/>
          <a:p>
            <a:r>
              <a:rPr lang="hu-HU" dirty="0" smtClean="0">
                <a:solidFill>
                  <a:srgbClr val="E48248"/>
                </a:solidFill>
              </a:rPr>
              <a:t>EKHO-S </a:t>
            </a:r>
            <a:r>
              <a:rPr lang="lv-LV" dirty="0" smtClean="0">
                <a:solidFill>
                  <a:srgbClr val="E48248"/>
                </a:solidFill>
              </a:rPr>
              <a:t> </a:t>
            </a:r>
            <a:r>
              <a:rPr lang="hu-HU" dirty="0" smtClean="0">
                <a:solidFill>
                  <a:srgbClr val="E48248"/>
                </a:solidFill>
              </a:rPr>
              <a:t>JOGVISZONY</a:t>
            </a:r>
            <a:endParaRPr lang="hu-HU" dirty="0">
              <a:solidFill>
                <a:srgbClr val="E48248"/>
              </a:solidFill>
            </a:endParaRPr>
          </a:p>
        </p:txBody>
      </p:sp>
      <p:sp>
        <p:nvSpPr>
          <p:cNvPr id="3" name="Tartalom helye 2"/>
          <p:cNvSpPr>
            <a:spLocks noGrp="1"/>
          </p:cNvSpPr>
          <p:nvPr>
            <p:ph idx="1"/>
          </p:nvPr>
        </p:nvSpPr>
        <p:spPr>
          <a:xfrm>
            <a:off x="1371600" y="1712891"/>
            <a:ext cx="9601200" cy="4154510"/>
          </a:xfrm>
        </p:spPr>
        <p:txBody>
          <a:bodyPr>
            <a:noAutofit/>
          </a:bodyPr>
          <a:lstStyle/>
          <a:p>
            <a:r>
              <a:rPr lang="hu-HU" sz="1400" dirty="0" smtClean="0">
                <a:solidFill>
                  <a:schemeClr val="tx1">
                    <a:lumMod val="65000"/>
                    <a:lumOff val="35000"/>
                  </a:schemeClr>
                </a:solidFill>
              </a:rPr>
              <a:t>Ki választhatja: FEOR alapján</a:t>
            </a:r>
          </a:p>
          <a:p>
            <a:r>
              <a:rPr lang="hu-HU" sz="1400" dirty="0">
                <a:solidFill>
                  <a:schemeClr val="tx1">
                    <a:lumMod val="65000"/>
                    <a:lumOff val="35000"/>
                  </a:schemeClr>
                </a:solidFill>
              </a:rPr>
              <a:t>Az </a:t>
            </a:r>
            <a:r>
              <a:rPr lang="hu-HU" sz="1400" dirty="0" err="1">
                <a:solidFill>
                  <a:schemeClr val="tx1">
                    <a:lumMod val="65000"/>
                    <a:lumOff val="35000"/>
                  </a:schemeClr>
                </a:solidFill>
              </a:rPr>
              <a:t>ekho</a:t>
            </a:r>
            <a:r>
              <a:rPr lang="hu-HU" sz="1400" dirty="0">
                <a:solidFill>
                  <a:schemeClr val="tx1">
                    <a:lumMod val="65000"/>
                    <a:lumOff val="35000"/>
                  </a:schemeClr>
                </a:solidFill>
              </a:rPr>
              <a:t> csak akkor alkalmazható, ha az adott szerződés szerinti tevékenysége alapján a magánszemély a felsorolásban szereplő foglakozásúnak minősül, és az adott szerződés alapján kizárólag e tevékenysége ellenében szerez bevételt. </a:t>
            </a:r>
            <a:endParaRPr lang="hu-HU" sz="1400" dirty="0" smtClean="0">
              <a:solidFill>
                <a:schemeClr val="tx1">
                  <a:lumMod val="65000"/>
                  <a:lumOff val="35000"/>
                </a:schemeClr>
              </a:solidFill>
            </a:endParaRPr>
          </a:p>
          <a:p>
            <a:r>
              <a:rPr lang="hu-HU" sz="1400" dirty="0" smtClean="0">
                <a:solidFill>
                  <a:schemeClr val="tx1">
                    <a:lumMod val="65000"/>
                    <a:lumOff val="35000"/>
                  </a:schemeClr>
                </a:solidFill>
              </a:rPr>
              <a:t>akkor </a:t>
            </a:r>
            <a:r>
              <a:rPr lang="hu-HU" sz="1400" dirty="0">
                <a:solidFill>
                  <a:schemeClr val="tx1">
                    <a:lumMod val="65000"/>
                    <a:lumOff val="35000"/>
                  </a:schemeClr>
                </a:solidFill>
              </a:rPr>
              <a:t>választhatja az </a:t>
            </a:r>
            <a:r>
              <a:rPr lang="hu-HU" sz="1400" dirty="0" err="1">
                <a:solidFill>
                  <a:schemeClr val="tx1">
                    <a:lumMod val="65000"/>
                    <a:lumOff val="35000"/>
                  </a:schemeClr>
                </a:solidFill>
              </a:rPr>
              <a:t>ekhot</a:t>
            </a:r>
            <a:r>
              <a:rPr lang="hu-HU" sz="1400" dirty="0">
                <a:solidFill>
                  <a:schemeClr val="tx1">
                    <a:lumMod val="65000"/>
                    <a:lumOff val="35000"/>
                  </a:schemeClr>
                </a:solidFill>
              </a:rPr>
              <a:t>, ha tevékenysége alapján a mű elkészítésének folyamatában alkotó jelleggel vesz részt</a:t>
            </a:r>
            <a:r>
              <a:rPr lang="hu-HU" sz="1400" dirty="0" smtClean="0">
                <a:solidFill>
                  <a:schemeClr val="tx1">
                    <a:lumMod val="65000"/>
                    <a:lumOff val="35000"/>
                  </a:schemeClr>
                </a:solidFill>
              </a:rPr>
              <a:t>.</a:t>
            </a:r>
          </a:p>
          <a:p>
            <a:endParaRPr lang="hu-HU" sz="1400" dirty="0">
              <a:solidFill>
                <a:schemeClr val="tx1">
                  <a:lumMod val="65000"/>
                  <a:lumOff val="35000"/>
                </a:schemeClr>
              </a:solidFill>
            </a:endParaRPr>
          </a:p>
          <a:p>
            <a:r>
              <a:rPr lang="hu-HU" sz="1400" dirty="0">
                <a:solidFill>
                  <a:schemeClr val="tx1">
                    <a:lumMod val="65000"/>
                    <a:lumOff val="35000"/>
                  </a:schemeClr>
                </a:solidFill>
              </a:rPr>
              <a:t>szakképzett edző, sportszervező, </a:t>
            </a:r>
            <a:r>
              <a:rPr lang="hu-HU" sz="1400" dirty="0" err="1">
                <a:solidFill>
                  <a:schemeClr val="tx1">
                    <a:lumMod val="65000"/>
                    <a:lumOff val="35000"/>
                  </a:schemeClr>
                </a:solidFill>
              </a:rPr>
              <a:t>-irányító</a:t>
            </a:r>
            <a:r>
              <a:rPr lang="hu-HU" sz="1400" dirty="0">
                <a:solidFill>
                  <a:schemeClr val="tx1">
                    <a:lumMod val="65000"/>
                    <a:lumOff val="35000"/>
                  </a:schemeClr>
                </a:solidFill>
              </a:rPr>
              <a:t> (FEOR-08 2717), </a:t>
            </a:r>
          </a:p>
          <a:p>
            <a:endParaRPr lang="hu-HU" sz="1400" dirty="0">
              <a:solidFill>
                <a:schemeClr val="tx1">
                  <a:lumMod val="65000"/>
                  <a:lumOff val="35000"/>
                </a:schemeClr>
              </a:solidFill>
            </a:endParaRPr>
          </a:p>
          <a:p>
            <a:r>
              <a:rPr lang="hu-HU" sz="1400" dirty="0">
                <a:solidFill>
                  <a:schemeClr val="tx1">
                    <a:lumMod val="65000"/>
                    <a:lumOff val="35000"/>
                  </a:schemeClr>
                </a:solidFill>
              </a:rPr>
              <a:t>hivatásos sportoló, sportmunkatárs, valamint a sportról szóló törvény1 11/A. §</a:t>
            </a:r>
            <a:r>
              <a:rPr lang="hu-HU" sz="1400" dirty="0" err="1">
                <a:solidFill>
                  <a:schemeClr val="tx1">
                    <a:lumMod val="65000"/>
                    <a:lumOff val="35000"/>
                  </a:schemeClr>
                </a:solidFill>
              </a:rPr>
              <a:t>-ában</a:t>
            </a:r>
            <a:r>
              <a:rPr lang="hu-HU" sz="1400" dirty="0">
                <a:solidFill>
                  <a:schemeClr val="tx1">
                    <a:lumMod val="65000"/>
                    <a:lumOff val="35000"/>
                  </a:schemeClr>
                </a:solidFill>
              </a:rPr>
              <a:t> meghatározott sportszakember, feltéve, hogy a magánszemély sportszervezettel vagy a sportról szóló törvény 19. § (3) bekezdése szerinti sportszövetséggel fennálló jogviszonya keretében sporttevékenységgel kapcsolatban közvetlenül vagy közvetetten feladatot lát el, és a sportszövetség szabályzata szerint sportszakembernek minősül, vagy a sportszövetség vagy a sportszervezet főállású munkavállalója, a sport területén képesítéshez kötött tevékenységek gyakorlásához </a:t>
            </a:r>
          </a:p>
          <a:p>
            <a:endParaRPr lang="hu-HU" sz="1400" dirty="0" smtClean="0"/>
          </a:p>
          <a:p>
            <a:endParaRPr lang="hu-HU" sz="1400" dirty="0"/>
          </a:p>
          <a:p>
            <a:endParaRPr lang="hu-HU" sz="1400" dirty="0" smtClean="0"/>
          </a:p>
          <a:p>
            <a:endParaRPr lang="hu-HU" sz="1400" dirty="0"/>
          </a:p>
          <a:p>
            <a:endParaRPr lang="hu-HU" sz="1400" dirty="0" smtClean="0"/>
          </a:p>
          <a:p>
            <a:r>
              <a:rPr lang="hu-HU" sz="1400" dirty="0" smtClean="0"/>
              <a:t>.</a:t>
            </a:r>
            <a:endParaRPr lang="hu-HU" sz="1400" dirty="0"/>
          </a:p>
        </p:txBody>
      </p:sp>
    </p:spTree>
    <p:extLst>
      <p:ext uri="{BB962C8B-B14F-4D97-AF65-F5344CB8AC3E}">
        <p14:creationId xmlns:p14="http://schemas.microsoft.com/office/powerpoint/2010/main" val="1779638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11369" y="631065"/>
            <a:ext cx="11380631" cy="5236335"/>
          </a:xfrm>
        </p:spPr>
        <p:txBody>
          <a:bodyPr/>
          <a:lstStyle/>
          <a:p>
            <a:r>
              <a:rPr lang="hu-HU" dirty="0"/>
              <a:t> </a:t>
            </a:r>
            <a:r>
              <a:rPr lang="hu-HU" dirty="0">
                <a:solidFill>
                  <a:schemeClr val="tx1">
                    <a:lumMod val="65000"/>
                    <a:lumOff val="35000"/>
                  </a:schemeClr>
                </a:solidFill>
              </a:rPr>
              <a:t>ha egy tevékenységre az </a:t>
            </a:r>
            <a:r>
              <a:rPr lang="hu-HU" dirty="0" err="1">
                <a:solidFill>
                  <a:schemeClr val="tx1">
                    <a:lumMod val="65000"/>
                    <a:lumOff val="35000"/>
                  </a:schemeClr>
                </a:solidFill>
              </a:rPr>
              <a:t>ekho</a:t>
            </a:r>
            <a:r>
              <a:rPr lang="hu-HU" dirty="0">
                <a:solidFill>
                  <a:schemeClr val="tx1">
                    <a:lumMod val="65000"/>
                    <a:lumOff val="35000"/>
                  </a:schemeClr>
                </a:solidFill>
              </a:rPr>
              <a:t> szabályait választották, de a jövedelem egy része az általános szabályok szerint viseli a közterheket (adó és járulékterheket), és így valamennyi társadalombiztosítási ellátásra jogosultságot teremt, akkor az </a:t>
            </a:r>
            <a:r>
              <a:rPr lang="hu-HU" dirty="0" err="1">
                <a:solidFill>
                  <a:schemeClr val="tx1">
                    <a:lumMod val="65000"/>
                    <a:lumOff val="35000"/>
                  </a:schemeClr>
                </a:solidFill>
              </a:rPr>
              <a:t>ekho-s</a:t>
            </a:r>
            <a:r>
              <a:rPr lang="hu-HU" dirty="0">
                <a:solidFill>
                  <a:schemeClr val="tx1">
                    <a:lumMod val="65000"/>
                    <a:lumOff val="35000"/>
                  </a:schemeClr>
                </a:solidFill>
              </a:rPr>
              <a:t> adózási móddal adózó jövedelemrész nem számítható be a pénzbeli egészségbiztosítási ellátások összegének számítása során, tekintettel arra, hogy ez utóbbi adózási mód nem alapoz meg jogosultságot ezen ellátásokra</a:t>
            </a:r>
          </a:p>
        </p:txBody>
      </p:sp>
      <p:sp>
        <p:nvSpPr>
          <p:cNvPr id="5" name="Téglalap 4"/>
          <p:cNvSpPr/>
          <p:nvPr/>
        </p:nvSpPr>
        <p:spPr>
          <a:xfrm>
            <a:off x="811369" y="3111965"/>
            <a:ext cx="10419008" cy="2246769"/>
          </a:xfrm>
          <a:prstGeom prst="rect">
            <a:avLst/>
          </a:prstGeom>
        </p:spPr>
        <p:txBody>
          <a:bodyPr wrap="square">
            <a:spAutoFit/>
          </a:bodyPr>
          <a:lstStyle/>
          <a:p>
            <a:r>
              <a:rPr lang="hu-HU" sz="2000" dirty="0">
                <a:solidFill>
                  <a:schemeClr val="tx1">
                    <a:lumMod val="65000"/>
                    <a:lumOff val="35000"/>
                  </a:schemeClr>
                </a:solidFill>
                <a:latin typeface="+mj-lt"/>
              </a:rPr>
              <a:t>A magánszemélynek az </a:t>
            </a:r>
            <a:r>
              <a:rPr lang="hu-HU" sz="2000" dirty="0" err="1" smtClean="0">
                <a:solidFill>
                  <a:schemeClr val="tx1">
                    <a:lumMod val="65000"/>
                    <a:lumOff val="35000"/>
                  </a:schemeClr>
                </a:solidFill>
                <a:latin typeface="+mj-lt"/>
              </a:rPr>
              <a:t>ekho</a:t>
            </a:r>
            <a:r>
              <a:rPr lang="hu-HU" sz="2000" dirty="0" smtClean="0">
                <a:solidFill>
                  <a:schemeClr val="tx1">
                    <a:lumMod val="65000"/>
                    <a:lumOff val="35000"/>
                  </a:schemeClr>
                </a:solidFill>
                <a:latin typeface="+mj-lt"/>
              </a:rPr>
              <a:t> alap </a:t>
            </a:r>
            <a:r>
              <a:rPr lang="hu-HU" sz="2000" dirty="0">
                <a:solidFill>
                  <a:schemeClr val="tx1">
                    <a:lumMod val="65000"/>
                    <a:lumOff val="35000"/>
                  </a:schemeClr>
                </a:solidFill>
                <a:latin typeface="+mj-lt"/>
              </a:rPr>
              <a:t>összegéből általános esetben </a:t>
            </a:r>
            <a:r>
              <a:rPr lang="hu-HU" sz="2000" b="1" dirty="0">
                <a:solidFill>
                  <a:schemeClr val="tx1">
                    <a:lumMod val="65000"/>
                    <a:lumOff val="35000"/>
                  </a:schemeClr>
                </a:solidFill>
                <a:latin typeface="+mj-lt"/>
              </a:rPr>
              <a:t>15 százalék </a:t>
            </a:r>
            <a:r>
              <a:rPr lang="hu-HU" sz="2000" b="1" dirty="0" err="1">
                <a:solidFill>
                  <a:schemeClr val="tx1">
                    <a:lumMod val="65000"/>
                    <a:lumOff val="35000"/>
                  </a:schemeClr>
                </a:solidFill>
                <a:latin typeface="+mj-lt"/>
              </a:rPr>
              <a:t>ekhot</a:t>
            </a:r>
            <a:r>
              <a:rPr lang="hu-HU" sz="2000" b="1" dirty="0">
                <a:solidFill>
                  <a:schemeClr val="tx1">
                    <a:lumMod val="65000"/>
                    <a:lumOff val="35000"/>
                  </a:schemeClr>
                </a:solidFill>
                <a:latin typeface="+mj-lt"/>
              </a:rPr>
              <a:t> </a:t>
            </a:r>
            <a:r>
              <a:rPr lang="hu-HU" sz="2000" dirty="0">
                <a:solidFill>
                  <a:schemeClr val="tx1">
                    <a:lumMod val="65000"/>
                    <a:lumOff val="35000"/>
                  </a:schemeClr>
                </a:solidFill>
                <a:latin typeface="+mj-lt"/>
              </a:rPr>
              <a:t>kell fizetnie. </a:t>
            </a:r>
          </a:p>
          <a:p>
            <a:r>
              <a:rPr lang="hu-HU" sz="2000" dirty="0">
                <a:solidFill>
                  <a:schemeClr val="tx1">
                    <a:lumMod val="65000"/>
                    <a:lumOff val="35000"/>
                  </a:schemeClr>
                </a:solidFill>
                <a:latin typeface="+mj-lt"/>
              </a:rPr>
              <a:t>Amennyiben a magánszemély a kifizetést megelőzően nyilatkozik arról, hogy nyugdíjas (ebben az esetben nem feltétel a legalább 183 nap nyugdíjasként eltöltött idő), a fizetendő </a:t>
            </a:r>
            <a:r>
              <a:rPr lang="hu-HU" sz="2000" b="1" dirty="0" err="1">
                <a:solidFill>
                  <a:schemeClr val="tx1">
                    <a:lumMod val="65000"/>
                    <a:lumOff val="35000"/>
                  </a:schemeClr>
                </a:solidFill>
                <a:latin typeface="+mj-lt"/>
              </a:rPr>
              <a:t>ekho</a:t>
            </a:r>
            <a:r>
              <a:rPr lang="hu-HU" sz="2000" b="1" dirty="0">
                <a:solidFill>
                  <a:schemeClr val="tx1">
                    <a:lumMod val="65000"/>
                    <a:lumOff val="35000"/>
                  </a:schemeClr>
                </a:solidFill>
                <a:latin typeface="+mj-lt"/>
              </a:rPr>
              <a:t> mértéke 11,1 százalék</a:t>
            </a:r>
            <a:r>
              <a:rPr lang="hu-HU" sz="2000" dirty="0">
                <a:solidFill>
                  <a:schemeClr val="tx1">
                    <a:lumMod val="65000"/>
                    <a:lumOff val="35000"/>
                  </a:schemeClr>
                </a:solidFill>
                <a:latin typeface="+mj-lt"/>
              </a:rPr>
              <a:t>. </a:t>
            </a:r>
            <a:endParaRPr lang="hu-HU" sz="2000" dirty="0" smtClean="0">
              <a:solidFill>
                <a:schemeClr val="tx1">
                  <a:lumMod val="65000"/>
                  <a:lumOff val="35000"/>
                </a:schemeClr>
              </a:solidFill>
              <a:latin typeface="+mj-lt"/>
            </a:endParaRPr>
          </a:p>
          <a:p>
            <a:r>
              <a:rPr lang="hu-HU" sz="2000" dirty="0">
                <a:solidFill>
                  <a:schemeClr val="tx1">
                    <a:lumMod val="65000"/>
                    <a:lumOff val="35000"/>
                  </a:schemeClr>
                </a:solidFill>
                <a:latin typeface="+mj-lt"/>
              </a:rPr>
              <a:t>kifizetőt – főszabályként – az </a:t>
            </a:r>
            <a:r>
              <a:rPr lang="hu-HU" sz="2000" dirty="0" err="1" smtClean="0">
                <a:solidFill>
                  <a:schemeClr val="tx1">
                    <a:lumMod val="65000"/>
                    <a:lumOff val="35000"/>
                  </a:schemeClr>
                </a:solidFill>
                <a:latin typeface="+mj-lt"/>
              </a:rPr>
              <a:t>ekho</a:t>
            </a:r>
            <a:r>
              <a:rPr lang="hu-HU" sz="2000" dirty="0" smtClean="0">
                <a:solidFill>
                  <a:schemeClr val="tx1">
                    <a:lumMod val="65000"/>
                    <a:lumOff val="35000"/>
                  </a:schemeClr>
                </a:solidFill>
                <a:latin typeface="+mj-lt"/>
              </a:rPr>
              <a:t> alap </a:t>
            </a:r>
            <a:r>
              <a:rPr lang="hu-HU" sz="2000" dirty="0">
                <a:solidFill>
                  <a:schemeClr val="tx1">
                    <a:lumMod val="65000"/>
                    <a:lumOff val="35000"/>
                  </a:schemeClr>
                </a:solidFill>
                <a:latin typeface="+mj-lt"/>
              </a:rPr>
              <a:t>összege után </a:t>
            </a:r>
            <a:r>
              <a:rPr lang="hu-HU" sz="2000" b="1" dirty="0" smtClean="0">
                <a:solidFill>
                  <a:schemeClr val="tx1">
                    <a:lumMod val="65000"/>
                    <a:lumOff val="35000"/>
                  </a:schemeClr>
                </a:solidFill>
                <a:latin typeface="+mj-lt"/>
              </a:rPr>
              <a:t>19,5 </a:t>
            </a:r>
            <a:r>
              <a:rPr lang="hu-HU" sz="2000" b="1" dirty="0">
                <a:solidFill>
                  <a:schemeClr val="tx1">
                    <a:lumMod val="65000"/>
                    <a:lumOff val="35000"/>
                  </a:schemeClr>
                </a:solidFill>
                <a:latin typeface="+mj-lt"/>
              </a:rPr>
              <a:t>százalék </a:t>
            </a:r>
            <a:r>
              <a:rPr lang="hu-HU" sz="2000" b="1" dirty="0" err="1">
                <a:solidFill>
                  <a:schemeClr val="tx1">
                    <a:lumMod val="65000"/>
                    <a:lumOff val="35000"/>
                  </a:schemeClr>
                </a:solidFill>
                <a:latin typeface="+mj-lt"/>
              </a:rPr>
              <a:t>ekho</a:t>
            </a:r>
            <a:r>
              <a:rPr lang="hu-HU" sz="2000" b="1" dirty="0">
                <a:solidFill>
                  <a:schemeClr val="tx1">
                    <a:lumMod val="65000"/>
                    <a:lumOff val="35000"/>
                  </a:schemeClr>
                </a:solidFill>
                <a:latin typeface="+mj-lt"/>
              </a:rPr>
              <a:t> </a:t>
            </a:r>
            <a:r>
              <a:rPr lang="hu-HU" sz="2000" dirty="0">
                <a:solidFill>
                  <a:schemeClr val="tx1">
                    <a:lumMod val="65000"/>
                    <a:lumOff val="35000"/>
                  </a:schemeClr>
                </a:solidFill>
                <a:latin typeface="+mj-lt"/>
              </a:rPr>
              <a:t>terheli </a:t>
            </a:r>
          </a:p>
          <a:p>
            <a:endParaRPr lang="hu-HU" sz="2000" dirty="0"/>
          </a:p>
        </p:txBody>
      </p:sp>
    </p:spTree>
    <p:extLst>
      <p:ext uri="{BB962C8B-B14F-4D97-AF65-F5344CB8AC3E}">
        <p14:creationId xmlns:p14="http://schemas.microsoft.com/office/powerpoint/2010/main" val="2443193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654" y="0"/>
            <a:ext cx="8336692" cy="6858000"/>
          </a:xfrm>
          <a:prstGeom prst="rect">
            <a:avLst/>
          </a:prstGeom>
        </p:spPr>
      </p:pic>
    </p:spTree>
    <p:extLst>
      <p:ext uri="{BB962C8B-B14F-4D97-AF65-F5344CB8AC3E}">
        <p14:creationId xmlns:p14="http://schemas.microsoft.com/office/powerpoint/2010/main" val="616139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0"/>
            <a:ext cx="9601200" cy="614966"/>
          </a:xfrm>
        </p:spPr>
        <p:txBody>
          <a:bodyPr>
            <a:normAutofit fontScale="90000"/>
          </a:bodyPr>
          <a:lstStyle/>
          <a:p>
            <a:r>
              <a:rPr lang="hu-HU" sz="3200" dirty="0" smtClean="0">
                <a:solidFill>
                  <a:srgbClr val="E48248"/>
                </a:solidFill>
              </a:rPr>
              <a:t>KÜLFÖLDI  munkavállaló munkaviszony létesítése</a:t>
            </a:r>
            <a:endParaRPr lang="hu-HU" sz="3200" dirty="0">
              <a:solidFill>
                <a:srgbClr val="E48248"/>
              </a:solidFill>
            </a:endParaRPr>
          </a:p>
        </p:txBody>
      </p:sp>
      <p:sp>
        <p:nvSpPr>
          <p:cNvPr id="3" name="Tartalom helye 2"/>
          <p:cNvSpPr>
            <a:spLocks noGrp="1"/>
          </p:cNvSpPr>
          <p:nvPr>
            <p:ph idx="1"/>
          </p:nvPr>
        </p:nvSpPr>
        <p:spPr>
          <a:xfrm>
            <a:off x="1371600" y="1873876"/>
            <a:ext cx="10116355" cy="4984124"/>
          </a:xfrm>
        </p:spPr>
        <p:txBody>
          <a:bodyPr/>
          <a:lstStyle/>
          <a:p>
            <a:pPr marL="0" indent="0" fontAlgn="base">
              <a:buNone/>
            </a:pPr>
            <a:r>
              <a:rPr lang="hu-HU" dirty="0" smtClean="0">
                <a:solidFill>
                  <a:schemeClr val="tx1">
                    <a:lumMod val="65000"/>
                    <a:lumOff val="35000"/>
                  </a:schemeClr>
                </a:solidFill>
              </a:rPr>
              <a:t>A bejelentést, illetve engedély kérést a Kormány Hivatalokhoz kell benyújtani.</a:t>
            </a:r>
          </a:p>
          <a:p>
            <a:pPr fontAlgn="base"/>
            <a:r>
              <a:rPr lang="hu-HU" dirty="0" smtClean="0">
                <a:solidFill>
                  <a:schemeClr val="tx1">
                    <a:lumMod val="65000"/>
                    <a:lumOff val="35000"/>
                  </a:schemeClr>
                </a:solidFill>
              </a:rPr>
              <a:t>Az </a:t>
            </a:r>
            <a:r>
              <a:rPr lang="hu-HU" dirty="0">
                <a:solidFill>
                  <a:schemeClr val="tx1">
                    <a:lumMod val="65000"/>
                    <a:lumOff val="35000"/>
                  </a:schemeClr>
                </a:solidFill>
              </a:rPr>
              <a:t>Európai Uniós munkavállalók foglalkoztatásához nem kell engedélyt kérni csak a foglalkoztatás tényét kell bejelenteni a Hatóság számára.</a:t>
            </a:r>
          </a:p>
          <a:p>
            <a:pPr fontAlgn="base"/>
            <a:r>
              <a:rPr lang="hu-HU" dirty="0">
                <a:solidFill>
                  <a:schemeClr val="tx1">
                    <a:lumMod val="65000"/>
                    <a:lumOff val="35000"/>
                  </a:schemeClr>
                </a:solidFill>
              </a:rPr>
              <a:t>Európai Unión kívüli munkavállalók foglalkoztatásához azonban engedély kell.  Az engedély megszerzése egy összetett feladat, amelynek során a jogszabályok által előírt bejelentéseket és kérelmeket kell a munkáltatónak és a munkavállalónak is teljesíteni.  </a:t>
            </a:r>
            <a:endParaRPr lang="hu-HU" dirty="0" smtClean="0">
              <a:solidFill>
                <a:schemeClr val="tx1">
                  <a:lumMod val="65000"/>
                  <a:lumOff val="35000"/>
                </a:schemeClr>
              </a:solidFill>
            </a:endParaRPr>
          </a:p>
          <a:p>
            <a:pPr marL="0" indent="0" fontAlgn="base">
              <a:buNone/>
            </a:pPr>
            <a:r>
              <a:rPr lang="hu-HU" dirty="0" smtClean="0">
                <a:solidFill>
                  <a:schemeClr val="tx1">
                    <a:lumMod val="65000"/>
                    <a:lumOff val="35000"/>
                  </a:schemeClr>
                </a:solidFill>
              </a:rPr>
              <a:t>Adóazonosító jel, taj kártya igénylés</a:t>
            </a:r>
          </a:p>
          <a:p>
            <a:pPr marL="0" indent="0" fontAlgn="base">
              <a:buNone/>
            </a:pPr>
            <a:r>
              <a:rPr lang="hu-HU" dirty="0" smtClean="0">
                <a:solidFill>
                  <a:schemeClr val="tx1">
                    <a:lumMod val="65000"/>
                    <a:lumOff val="35000"/>
                  </a:schemeClr>
                </a:solidFill>
              </a:rPr>
              <a:t>Szándék nyilatkozat</a:t>
            </a:r>
          </a:p>
          <a:p>
            <a:pPr marL="0" indent="0" fontAlgn="base">
              <a:buNone/>
            </a:pPr>
            <a:r>
              <a:rPr lang="hu-HU" dirty="0" smtClean="0">
                <a:solidFill>
                  <a:schemeClr val="tx1">
                    <a:lumMod val="65000"/>
                    <a:lumOff val="35000"/>
                  </a:schemeClr>
                </a:solidFill>
              </a:rPr>
              <a:t>Meghatalmazás</a:t>
            </a:r>
            <a:endParaRPr lang="hu-HU" dirty="0">
              <a:solidFill>
                <a:schemeClr val="tx1">
                  <a:lumMod val="65000"/>
                  <a:lumOff val="35000"/>
                </a:schemeClr>
              </a:solidFill>
            </a:endParaRPr>
          </a:p>
        </p:txBody>
      </p:sp>
    </p:spTree>
    <p:extLst>
      <p:ext uri="{BB962C8B-B14F-4D97-AF65-F5344CB8AC3E}">
        <p14:creationId xmlns:p14="http://schemas.microsoft.com/office/powerpoint/2010/main" val="32821294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8780" y="409073"/>
            <a:ext cx="10960768" cy="962527"/>
          </a:xfrm>
        </p:spPr>
        <p:txBody>
          <a:bodyPr>
            <a:normAutofit fontScale="90000"/>
          </a:bodyPr>
          <a:lstStyle/>
          <a:p>
            <a:r>
              <a:rPr lang="hu-HU" sz="3600" dirty="0">
                <a:solidFill>
                  <a:srgbClr val="E48248"/>
                </a:solidFill>
              </a:rPr>
              <a:t>A</a:t>
            </a:r>
            <a:r>
              <a:rPr lang="hu-HU" sz="3600" dirty="0" smtClean="0">
                <a:solidFill>
                  <a:srgbClr val="E48248"/>
                </a:solidFill>
              </a:rPr>
              <a:t> </a:t>
            </a:r>
            <a:r>
              <a:rPr lang="hu-HU" sz="3600" dirty="0" err="1" smtClean="0">
                <a:solidFill>
                  <a:srgbClr val="E48248"/>
                </a:solidFill>
              </a:rPr>
              <a:t>gyed-ről</a:t>
            </a:r>
            <a:r>
              <a:rPr lang="hu-HU" sz="3600" dirty="0" smtClean="0">
                <a:solidFill>
                  <a:srgbClr val="E48248"/>
                </a:solidFill>
              </a:rPr>
              <a:t>, </a:t>
            </a:r>
            <a:r>
              <a:rPr lang="hu-HU" sz="3600" dirty="0" err="1" smtClean="0">
                <a:solidFill>
                  <a:srgbClr val="E48248"/>
                </a:solidFill>
              </a:rPr>
              <a:t>gyes-ről</a:t>
            </a:r>
            <a:r>
              <a:rPr lang="hu-HU" sz="3600" dirty="0" smtClean="0">
                <a:solidFill>
                  <a:srgbClr val="E48248"/>
                </a:solidFill>
              </a:rPr>
              <a:t> visszatérő kismamák foglalkoztatása</a:t>
            </a:r>
            <a:endParaRPr lang="hu-HU" sz="3600" dirty="0">
              <a:solidFill>
                <a:srgbClr val="E48248"/>
              </a:solidFill>
            </a:endParaRPr>
          </a:p>
        </p:txBody>
      </p:sp>
      <p:sp>
        <p:nvSpPr>
          <p:cNvPr id="3" name="Tartalom helye 2"/>
          <p:cNvSpPr>
            <a:spLocks noGrp="1"/>
          </p:cNvSpPr>
          <p:nvPr>
            <p:ph idx="1"/>
          </p:nvPr>
        </p:nvSpPr>
        <p:spPr>
          <a:xfrm>
            <a:off x="1203157" y="1624263"/>
            <a:ext cx="10647947" cy="4800601"/>
          </a:xfrm>
        </p:spPr>
        <p:txBody>
          <a:bodyPr/>
          <a:lstStyle/>
          <a:p>
            <a:pPr marL="0" indent="0">
              <a:buNone/>
            </a:pPr>
            <a:r>
              <a:rPr lang="hu-HU" b="1" dirty="0">
                <a:solidFill>
                  <a:schemeClr val="tx1">
                    <a:lumMod val="65000"/>
                    <a:lumOff val="35000"/>
                  </a:schemeClr>
                </a:solidFill>
              </a:rPr>
              <a:t>A visszatérés bejelentése</a:t>
            </a:r>
            <a:endParaRPr lang="hu-HU" dirty="0">
              <a:solidFill>
                <a:schemeClr val="tx1">
                  <a:lumMod val="65000"/>
                  <a:lumOff val="35000"/>
                </a:schemeClr>
              </a:solidFill>
            </a:endParaRPr>
          </a:p>
          <a:p>
            <a:r>
              <a:rPr lang="hu-HU" dirty="0">
                <a:solidFill>
                  <a:schemeClr val="tx1">
                    <a:lumMod val="65000"/>
                    <a:lumOff val="35000"/>
                  </a:schemeClr>
                </a:solidFill>
              </a:rPr>
              <a:t>A gyermek ápolása, gondozása céljából igénybe vett fizetés nélküli szabadság megszüntetését a munkavállaló köteles bejelenteni. A dolgozó és a munkáltató közötti együttműködési kötelezettség alapján elvárható, hogy a munkavállaló a visszatérés várható időpontját is megjelölje. Ha a dolgozó egyéb visszatérési időpontot nem jelöl meg, akkor a fizetés nélküli szabadság a megszüntetésre irányuló bejelentés közlésétől számított 30. napon szűnik meg. A fizetés nélküli szabadság megszűnésének időpontja azért is lényeges, mert ettől az időponttól ismét terheli a munkáltatót a foglalkoztatási és bérfizetési kötelezettség, valamint a dolgozót a munkavégzési kötelezettség.</a:t>
            </a:r>
          </a:p>
          <a:p>
            <a:endParaRPr lang="hu-HU" dirty="0">
              <a:solidFill>
                <a:schemeClr val="tx1">
                  <a:lumMod val="65000"/>
                  <a:lumOff val="35000"/>
                </a:schemeClr>
              </a:solidFill>
            </a:endParaRPr>
          </a:p>
        </p:txBody>
      </p:sp>
    </p:spTree>
    <p:extLst>
      <p:ext uri="{BB962C8B-B14F-4D97-AF65-F5344CB8AC3E}">
        <p14:creationId xmlns:p14="http://schemas.microsoft.com/office/powerpoint/2010/main" val="3390365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0"/>
            <a:ext cx="9601200" cy="666482"/>
          </a:xfrm>
        </p:spPr>
        <p:txBody>
          <a:bodyPr>
            <a:noAutofit/>
          </a:bodyPr>
          <a:lstStyle/>
          <a:p>
            <a:r>
              <a:rPr lang="hu-HU" dirty="0" smtClean="0">
                <a:solidFill>
                  <a:srgbClr val="E48248"/>
                </a:solidFill>
              </a:rPr>
              <a:t>SZABADSÁG</a:t>
            </a:r>
            <a:endParaRPr lang="hu-HU" dirty="0">
              <a:solidFill>
                <a:srgbClr val="E48248"/>
              </a:solidFill>
            </a:endParaRPr>
          </a:p>
        </p:txBody>
      </p:sp>
      <p:sp>
        <p:nvSpPr>
          <p:cNvPr id="3" name="Tartalom helye 2"/>
          <p:cNvSpPr>
            <a:spLocks noGrp="1"/>
          </p:cNvSpPr>
          <p:nvPr>
            <p:ph idx="1"/>
          </p:nvPr>
        </p:nvSpPr>
        <p:spPr>
          <a:xfrm>
            <a:off x="1371600" y="2343954"/>
            <a:ext cx="9601200" cy="3523445"/>
          </a:xfrm>
        </p:spPr>
        <p:txBody>
          <a:bodyPr>
            <a:normAutofit/>
          </a:bodyPr>
          <a:lstStyle/>
          <a:p>
            <a:r>
              <a:rPr lang="hu-HU" sz="3200" dirty="0" smtClean="0">
                <a:solidFill>
                  <a:schemeClr val="tx1">
                    <a:lumMod val="65000"/>
                    <a:lumOff val="35000"/>
                  </a:schemeClr>
                </a:solidFill>
              </a:rPr>
              <a:t>Fizetett szabadság</a:t>
            </a:r>
          </a:p>
          <a:p>
            <a:r>
              <a:rPr lang="hu-HU" sz="3200" dirty="0" smtClean="0">
                <a:solidFill>
                  <a:schemeClr val="tx1">
                    <a:lumMod val="65000"/>
                    <a:lumOff val="35000"/>
                  </a:schemeClr>
                </a:solidFill>
              </a:rPr>
              <a:t>Fizetés nélküli szabadság</a:t>
            </a:r>
          </a:p>
          <a:p>
            <a:r>
              <a:rPr lang="hu-HU" sz="3200" dirty="0" smtClean="0">
                <a:solidFill>
                  <a:schemeClr val="tx1">
                    <a:lumMod val="65000"/>
                    <a:lumOff val="35000"/>
                  </a:schemeClr>
                </a:solidFill>
              </a:rPr>
              <a:t>Rendkívüli szabadság</a:t>
            </a:r>
            <a:endParaRPr lang="hu-HU" sz="3200" dirty="0">
              <a:solidFill>
                <a:schemeClr val="tx1">
                  <a:lumMod val="65000"/>
                  <a:lumOff val="35000"/>
                </a:schemeClr>
              </a:solidFill>
            </a:endParaRPr>
          </a:p>
        </p:txBody>
      </p:sp>
    </p:spTree>
    <p:extLst>
      <p:ext uri="{BB962C8B-B14F-4D97-AF65-F5344CB8AC3E}">
        <p14:creationId xmlns:p14="http://schemas.microsoft.com/office/powerpoint/2010/main" val="7885444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71600" y="180473"/>
            <a:ext cx="10118558" cy="6412831"/>
          </a:xfrm>
        </p:spPr>
        <p:txBody>
          <a:bodyPr>
            <a:normAutofit fontScale="85000" lnSpcReduction="10000"/>
          </a:bodyPr>
          <a:lstStyle/>
          <a:p>
            <a:pPr marL="0" indent="0">
              <a:buNone/>
            </a:pPr>
            <a:r>
              <a:rPr lang="hu-HU" b="1" dirty="0">
                <a:solidFill>
                  <a:schemeClr val="tx1">
                    <a:lumMod val="65000"/>
                    <a:lumOff val="35000"/>
                  </a:schemeClr>
                </a:solidFill>
              </a:rPr>
              <a:t>A felhalmozódott szabadság kiadása</a:t>
            </a:r>
            <a:endParaRPr lang="hu-HU" dirty="0">
              <a:solidFill>
                <a:schemeClr val="tx1">
                  <a:lumMod val="65000"/>
                  <a:lumOff val="35000"/>
                </a:schemeClr>
              </a:solidFill>
            </a:endParaRPr>
          </a:p>
          <a:p>
            <a:r>
              <a:rPr lang="hu-HU" dirty="0">
                <a:solidFill>
                  <a:schemeClr val="tx1">
                    <a:lumMod val="65000"/>
                    <a:lumOff val="35000"/>
                  </a:schemeClr>
                </a:solidFill>
              </a:rPr>
              <a:t>A gyermekkel otthon töltött idő munkaviszonynak számít, azonban nem a teljes időtartam alapján jár szabadság a munkavállalónak. A dolgozót az igénybe vett szülési szabadság (legfeljebb 24 hét) időtartama és a gyermek gondozása céljából igénybe vett fizetés nélküli szabadság első 6 hónapja alapján számított szabadság illeti meg. E szabadságot a munkáltató a fizetés nélküli szabadság megszűnésétől számított 60 napon belül köteles kiadni. Így a </a:t>
            </a:r>
            <a:r>
              <a:rPr lang="hu-HU" dirty="0" err="1">
                <a:solidFill>
                  <a:schemeClr val="tx1">
                    <a:lumMod val="65000"/>
                    <a:lumOff val="35000"/>
                  </a:schemeClr>
                </a:solidFill>
              </a:rPr>
              <a:t>GYES-GYED-ről</a:t>
            </a:r>
            <a:r>
              <a:rPr lang="hu-HU" dirty="0">
                <a:solidFill>
                  <a:schemeClr val="tx1">
                    <a:lumMod val="65000"/>
                    <a:lumOff val="35000"/>
                  </a:schemeClr>
                </a:solidFill>
              </a:rPr>
              <a:t> visszatérő munkavállaló részére rendszerint a felhalmozódott szabadság kerül rögtön kiadásra. A szabadság pénzben való megváltása kizárólag a munkaviszony megszüntetése előtt lehetséges.</a:t>
            </a:r>
          </a:p>
          <a:p>
            <a:pPr marL="0" indent="0">
              <a:buNone/>
            </a:pPr>
            <a:r>
              <a:rPr lang="hu-HU" b="1" dirty="0">
                <a:solidFill>
                  <a:schemeClr val="tx1">
                    <a:lumMod val="65000"/>
                    <a:lumOff val="35000"/>
                  </a:schemeClr>
                </a:solidFill>
              </a:rPr>
              <a:t>Milyen munkakörbe történik visszatérés?</a:t>
            </a:r>
            <a:endParaRPr lang="hu-HU" dirty="0">
              <a:solidFill>
                <a:schemeClr val="tx1">
                  <a:lumMod val="65000"/>
                  <a:lumOff val="35000"/>
                </a:schemeClr>
              </a:solidFill>
            </a:endParaRPr>
          </a:p>
          <a:p>
            <a:r>
              <a:rPr lang="hu-HU" dirty="0">
                <a:solidFill>
                  <a:schemeClr val="tx1">
                    <a:lumMod val="65000"/>
                    <a:lumOff val="35000"/>
                  </a:schemeClr>
                </a:solidFill>
              </a:rPr>
              <a:t>A GYES/GYED alatt a munkaviszony nem szűnik meg, így azt alapesetben úgy kell folytatni, mint a gyermekvállalás előtt. Ez azt jelenti, hogy a visszatérő munkavállalót a munkaszerződés szerinti munkakörben kell alkalmazni, a munkavállaló pedig e munkakörben köteles dolgozni. Ahogy más esetben is, itt is lehetőség van arra, hogy a felek közös megegyezéssel megváltoztassák a munkakört. Azaz a dolgozó csak akkor köteles másik munkakörbe visszatérni, ha erről a munkáltatóval megállapodott.</a:t>
            </a:r>
          </a:p>
          <a:p>
            <a:r>
              <a:rPr lang="hu-HU" dirty="0">
                <a:solidFill>
                  <a:schemeClr val="tx1">
                    <a:lumMod val="65000"/>
                    <a:lumOff val="35000"/>
                  </a:schemeClr>
                </a:solidFill>
              </a:rPr>
              <a:t>A visszatértés a munkaszerződés szerinti munkaidővel történik. Ha tehát napi 8 órás teljes munkaidőben foglalkoztatták a dolgozót, akkor a visszatértést követően is ez lesz a munkaideje. Természetesen közös megegyezéssel ettől is el lehet térni. Fontos, ha a szülő a gyermek 3 éves kora előtt szeretne a munkába visszatérni, akkor kérheti, hogy őt a gyermek 3 éves koráig a teljes napi munkaidő felének megfelelő részmunkaidőben foglalkoztassák. Ebben az esetben tehát a munkáltató köteles a munkaszerződést részmunkaidőre módosítani, ami a gyermek 3 éves koráig tarthat. 3 vagy több gyermeket nevelő munkavállalót e jog a gyermek 5 éves koráig illeti meg.</a:t>
            </a:r>
          </a:p>
          <a:p>
            <a:endParaRPr lang="hu-HU" dirty="0">
              <a:solidFill>
                <a:schemeClr val="tx1">
                  <a:lumMod val="65000"/>
                  <a:lumOff val="35000"/>
                </a:schemeClr>
              </a:solidFill>
            </a:endParaRPr>
          </a:p>
        </p:txBody>
      </p:sp>
    </p:spTree>
    <p:extLst>
      <p:ext uri="{BB962C8B-B14F-4D97-AF65-F5344CB8AC3E}">
        <p14:creationId xmlns:p14="http://schemas.microsoft.com/office/powerpoint/2010/main" val="19185336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371599" y="276725"/>
            <a:ext cx="10359189" cy="6256421"/>
          </a:xfrm>
        </p:spPr>
        <p:txBody>
          <a:bodyPr>
            <a:normAutofit fontScale="92500" lnSpcReduction="10000"/>
          </a:bodyPr>
          <a:lstStyle/>
          <a:p>
            <a:pPr marL="0" indent="0">
              <a:buNone/>
            </a:pPr>
            <a:r>
              <a:rPr lang="hu-HU" b="1" dirty="0">
                <a:solidFill>
                  <a:schemeClr val="tx1">
                    <a:lumMod val="65000"/>
                    <a:lumOff val="35000"/>
                  </a:schemeClr>
                </a:solidFill>
              </a:rPr>
              <a:t>Bérkorrekció</a:t>
            </a:r>
            <a:endParaRPr lang="hu-HU" dirty="0">
              <a:solidFill>
                <a:schemeClr val="tx1">
                  <a:lumMod val="65000"/>
                  <a:lumOff val="35000"/>
                </a:schemeClr>
              </a:solidFill>
            </a:endParaRPr>
          </a:p>
          <a:p>
            <a:r>
              <a:rPr lang="hu-HU" dirty="0">
                <a:solidFill>
                  <a:schemeClr val="tx1">
                    <a:lumMod val="65000"/>
                    <a:lumOff val="35000"/>
                  </a:schemeClr>
                </a:solidFill>
              </a:rPr>
              <a:t>A visszatérést követően a munkáltató köteles ajánlatot tenni a munkavállaló számára a munkabér módosítására, annak érdekében, hogy a bére az időközben bekövetkezett béremelkedést kövesse. A korrekciónak minden bérelemre ki kell terjednie, tehát az alapbéren kívül a többi bérelemre is (pl. teljesítménybér, pótlékok). Ennek során a munkavállalóval azonos munkakörű munkavállalók részére a munkáltatónál időközben megvalósított átlagos éves béremelés mértékét kell alapul venni. Ilyen munkavállalók hiányában a munkáltatónál ténylegesen megvalósult átlagos éves béremelés mértéke az irányadó.</a:t>
            </a:r>
          </a:p>
          <a:p>
            <a:pPr marL="0" indent="0">
              <a:buNone/>
            </a:pPr>
            <a:r>
              <a:rPr lang="hu-HU" b="1" dirty="0">
                <a:solidFill>
                  <a:schemeClr val="tx1">
                    <a:lumMod val="65000"/>
                    <a:lumOff val="35000"/>
                  </a:schemeClr>
                </a:solidFill>
              </a:rPr>
              <a:t>Felmondási korlátozás</a:t>
            </a:r>
            <a:endParaRPr lang="hu-HU" dirty="0">
              <a:solidFill>
                <a:schemeClr val="tx1">
                  <a:lumMod val="65000"/>
                  <a:lumOff val="35000"/>
                </a:schemeClr>
              </a:solidFill>
            </a:endParaRPr>
          </a:p>
          <a:p>
            <a:r>
              <a:rPr lang="hu-HU" dirty="0">
                <a:solidFill>
                  <a:schemeClr val="tx1">
                    <a:lumMod val="65000"/>
                    <a:lumOff val="35000"/>
                  </a:schemeClr>
                </a:solidFill>
              </a:rPr>
              <a:t>Ha az anya vagy a gyermekét egyedül nevelő apa a gyermek 3 éves kora előtt tér vissza a munkába, akkor a gyermek 3 éves koráig korlátozott a felmondás lehetősége. Ebben az esetben a munkavállaló magatartására alapozott felmondásnak csak akkor van helye, ha az azonnali hatályú felmondás feltételei fennállnak, tehát lényegében súlyos jogsértés esetén.</a:t>
            </a:r>
          </a:p>
          <a:p>
            <a:r>
              <a:rPr lang="hu-HU" dirty="0">
                <a:solidFill>
                  <a:schemeClr val="tx1">
                    <a:lumMod val="65000"/>
                    <a:lumOff val="35000"/>
                  </a:schemeClr>
                </a:solidFill>
              </a:rPr>
              <a:t>Ha a munkáltató a munkavállaló képességével vagy a munkáltató működésével összefüggő okból akar felmondani, ezt akkor teheti meg, ha nincs másik megfelelő betöltetlen munkakör vagy a munkavállaló az erre irányuló ajánlatot elutasította. Megfelelő a munkakör, ha a munkaszerződés szerinti munkahelyen található, és a dolgozó által betöltött munkakörhöz szükséges képességnek, végzettségnek, gyakorlatnak megfelel.</a:t>
            </a:r>
          </a:p>
          <a:p>
            <a:pPr marL="0" indent="0">
              <a:buNone/>
            </a:pPr>
            <a:r>
              <a:rPr lang="hu-HU" dirty="0">
                <a:solidFill>
                  <a:schemeClr val="tx1">
                    <a:lumMod val="65000"/>
                    <a:lumOff val="35000"/>
                  </a:schemeClr>
                </a:solidFill>
              </a:rPr>
              <a:t> </a:t>
            </a:r>
          </a:p>
          <a:p>
            <a:endParaRPr lang="hu-HU" dirty="0">
              <a:solidFill>
                <a:schemeClr val="tx1">
                  <a:lumMod val="65000"/>
                  <a:lumOff val="35000"/>
                </a:schemeClr>
              </a:solidFill>
            </a:endParaRPr>
          </a:p>
        </p:txBody>
      </p:sp>
    </p:spTree>
    <p:extLst>
      <p:ext uri="{BB962C8B-B14F-4D97-AF65-F5344CB8AC3E}">
        <p14:creationId xmlns:p14="http://schemas.microsoft.com/office/powerpoint/2010/main" val="111233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descr="Képernyőrész kivágá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616" y="0"/>
            <a:ext cx="8987481" cy="6858000"/>
          </a:xfrm>
          <a:prstGeom prst="rect">
            <a:avLst/>
          </a:prstGeom>
        </p:spPr>
      </p:pic>
    </p:spTree>
    <p:extLst>
      <p:ext uri="{BB962C8B-B14F-4D97-AF65-F5344CB8AC3E}">
        <p14:creationId xmlns:p14="http://schemas.microsoft.com/office/powerpoint/2010/main" val="25683059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685800"/>
            <a:ext cx="9601200" cy="730876"/>
          </a:xfrm>
        </p:spPr>
        <p:txBody>
          <a:bodyPr/>
          <a:lstStyle/>
          <a:p>
            <a:pPr algn="ctr"/>
            <a:r>
              <a:rPr lang="hu-HU" dirty="0" smtClean="0">
                <a:solidFill>
                  <a:srgbClr val="E48248"/>
                </a:solidFill>
              </a:rPr>
              <a:t>M30-as igazolás</a:t>
            </a:r>
            <a:endParaRPr lang="hu-HU" dirty="0">
              <a:solidFill>
                <a:srgbClr val="E48248"/>
              </a:solidFill>
            </a:endParaRPr>
          </a:p>
        </p:txBody>
      </p:sp>
      <p:sp>
        <p:nvSpPr>
          <p:cNvPr id="3" name="Tartalom helye 2"/>
          <p:cNvSpPr>
            <a:spLocks noGrp="1"/>
          </p:cNvSpPr>
          <p:nvPr>
            <p:ph idx="1"/>
          </p:nvPr>
        </p:nvSpPr>
        <p:spPr/>
        <p:txBody>
          <a:bodyPr/>
          <a:lstStyle/>
          <a:p>
            <a:pPr marL="0" indent="0">
              <a:buNone/>
            </a:pPr>
            <a:r>
              <a:rPr lang="hu-HU" dirty="0" smtClean="0">
                <a:solidFill>
                  <a:schemeClr val="tx1">
                    <a:lumMod val="65000"/>
                    <a:lumOff val="35000"/>
                  </a:schemeClr>
                </a:solidFill>
              </a:rPr>
              <a:t>A munkáltatónak, kifizetőnek január 31.-ig  ki kell adni, minden igazolást, ami a 2018 évi kifizetéssel összefügg.</a:t>
            </a:r>
          </a:p>
          <a:p>
            <a:pPr marL="0" indent="0">
              <a:buNone/>
            </a:pPr>
            <a:r>
              <a:rPr lang="hu-HU" dirty="0" smtClean="0">
                <a:solidFill>
                  <a:schemeClr val="tx1">
                    <a:lumMod val="65000"/>
                    <a:lumOff val="35000"/>
                  </a:schemeClr>
                </a:solidFill>
              </a:rPr>
              <a:t>M30 igazolás</a:t>
            </a:r>
          </a:p>
          <a:p>
            <a:pPr marL="0" indent="0">
              <a:buNone/>
            </a:pPr>
            <a:r>
              <a:rPr lang="hu-HU" dirty="0" err="1" smtClean="0">
                <a:solidFill>
                  <a:schemeClr val="tx1">
                    <a:lumMod val="65000"/>
                    <a:lumOff val="35000"/>
                  </a:schemeClr>
                </a:solidFill>
              </a:rPr>
              <a:t>EKHO-s</a:t>
            </a:r>
            <a:r>
              <a:rPr lang="hu-HU" dirty="0" smtClean="0">
                <a:solidFill>
                  <a:schemeClr val="tx1">
                    <a:lumMod val="65000"/>
                    <a:lumOff val="35000"/>
                  </a:schemeClr>
                </a:solidFill>
              </a:rPr>
              <a:t> igazolás</a:t>
            </a:r>
          </a:p>
          <a:p>
            <a:pPr marL="0" indent="0">
              <a:buNone/>
            </a:pPr>
            <a:r>
              <a:rPr lang="hu-HU" dirty="0" err="1" smtClean="0">
                <a:solidFill>
                  <a:schemeClr val="tx1">
                    <a:lumMod val="65000"/>
                    <a:lumOff val="35000"/>
                  </a:schemeClr>
                </a:solidFill>
              </a:rPr>
              <a:t>EFO-s</a:t>
            </a:r>
            <a:r>
              <a:rPr lang="hu-HU" dirty="0" smtClean="0">
                <a:solidFill>
                  <a:schemeClr val="tx1">
                    <a:lumMod val="65000"/>
                    <a:lumOff val="35000"/>
                  </a:schemeClr>
                </a:solidFill>
              </a:rPr>
              <a:t> igazolás</a:t>
            </a:r>
          </a:p>
          <a:p>
            <a:pPr marL="0" indent="0">
              <a:buNone/>
            </a:pPr>
            <a:r>
              <a:rPr lang="hu-HU" dirty="0" smtClean="0">
                <a:solidFill>
                  <a:schemeClr val="tx1">
                    <a:lumMod val="65000"/>
                    <a:lumOff val="35000"/>
                  </a:schemeClr>
                </a:solidFill>
              </a:rPr>
              <a:t>Járulék igazolás</a:t>
            </a:r>
          </a:p>
          <a:p>
            <a:pPr marL="0" indent="0">
              <a:buNone/>
            </a:pPr>
            <a:endParaRPr lang="hu-HU" dirty="0">
              <a:solidFill>
                <a:schemeClr val="tx1">
                  <a:lumMod val="65000"/>
                  <a:lumOff val="35000"/>
                </a:schemeClr>
              </a:solidFill>
            </a:endParaRPr>
          </a:p>
        </p:txBody>
      </p:sp>
    </p:spTree>
    <p:extLst>
      <p:ext uri="{BB962C8B-B14F-4D97-AF65-F5344CB8AC3E}">
        <p14:creationId xmlns:p14="http://schemas.microsoft.com/office/powerpoint/2010/main" val="41837011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E48248"/>
                </a:solidFill>
              </a:rPr>
              <a:t>SZEMÉLYI JÖVEDELEMADÓ BEVALLÁS</a:t>
            </a:r>
            <a:endParaRPr lang="hu-HU" dirty="0">
              <a:solidFill>
                <a:srgbClr val="E48248"/>
              </a:solidFill>
            </a:endParaRPr>
          </a:p>
        </p:txBody>
      </p:sp>
      <p:sp>
        <p:nvSpPr>
          <p:cNvPr id="3" name="Tartalom helye 2"/>
          <p:cNvSpPr>
            <a:spLocks noGrp="1"/>
          </p:cNvSpPr>
          <p:nvPr>
            <p:ph idx="1"/>
          </p:nvPr>
        </p:nvSpPr>
        <p:spPr>
          <a:xfrm>
            <a:off x="1371600" y="2813222"/>
            <a:ext cx="9601200" cy="3581400"/>
          </a:xfrm>
        </p:spPr>
        <p:txBody>
          <a:bodyPr/>
          <a:lstStyle/>
          <a:p>
            <a:pPr marL="0" indent="0">
              <a:buNone/>
            </a:pPr>
            <a:r>
              <a:rPr lang="hu-HU" dirty="0" smtClean="0">
                <a:solidFill>
                  <a:schemeClr val="tx1">
                    <a:lumMod val="65000"/>
                    <a:lumOff val="35000"/>
                  </a:schemeClr>
                </a:solidFill>
                <a:hlinkClick r:id="rId2"/>
              </a:rPr>
              <a:t>Https://www.nav.gov.hu/nav/szja/szja</a:t>
            </a:r>
            <a:r>
              <a:rPr lang="hu-HU" dirty="0" smtClean="0">
                <a:solidFill>
                  <a:schemeClr val="tx1">
                    <a:lumMod val="65000"/>
                    <a:lumOff val="35000"/>
                  </a:schemeClr>
                </a:solidFill>
              </a:rPr>
              <a:t>	</a:t>
            </a:r>
          </a:p>
          <a:p>
            <a:endParaRPr lang="hu-HU" dirty="0">
              <a:solidFill>
                <a:schemeClr val="tx1">
                  <a:lumMod val="65000"/>
                  <a:lumOff val="35000"/>
                </a:schemeClr>
              </a:solidFill>
            </a:endParaRPr>
          </a:p>
          <a:p>
            <a:pPr marL="0" indent="0">
              <a:buNone/>
            </a:pPr>
            <a:r>
              <a:rPr lang="hu-HU" dirty="0">
                <a:solidFill>
                  <a:schemeClr val="tx1">
                    <a:lumMod val="65000"/>
                    <a:lumOff val="35000"/>
                  </a:schemeClr>
                </a:solidFill>
              </a:rPr>
              <a:t>2019-től a </a:t>
            </a:r>
            <a:r>
              <a:rPr lang="hu-HU" i="1" dirty="0">
                <a:solidFill>
                  <a:schemeClr val="tx1">
                    <a:lumMod val="65000"/>
                    <a:lumOff val="35000"/>
                  </a:schemeClr>
                </a:solidFill>
              </a:rPr>
              <a:t>személyijövedelemadó-bevallás határideje minden adózó számára május 20-a lesz.</a:t>
            </a:r>
            <a:endParaRPr lang="hu-HU" dirty="0">
              <a:solidFill>
                <a:schemeClr val="tx1">
                  <a:lumMod val="65000"/>
                  <a:lumOff val="35000"/>
                </a:schemeClr>
              </a:solidFill>
            </a:endParaRPr>
          </a:p>
        </p:txBody>
      </p:sp>
    </p:spTree>
    <p:extLst>
      <p:ext uri="{BB962C8B-B14F-4D97-AF65-F5344CB8AC3E}">
        <p14:creationId xmlns:p14="http://schemas.microsoft.com/office/powerpoint/2010/main" val="180404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515979" y="305342"/>
            <a:ext cx="9601200" cy="745957"/>
          </a:xfrm>
        </p:spPr>
        <p:txBody>
          <a:bodyPr/>
          <a:lstStyle/>
          <a:p>
            <a:r>
              <a:rPr lang="hu-HU" dirty="0" smtClean="0">
                <a:solidFill>
                  <a:srgbClr val="E48248"/>
                </a:solidFill>
              </a:rPr>
              <a:t>FIZETETT SZABADSÁG </a:t>
            </a:r>
            <a:endParaRPr lang="hu-HU" dirty="0">
              <a:solidFill>
                <a:srgbClr val="E48248"/>
              </a:solidFill>
            </a:endParaRPr>
          </a:p>
        </p:txBody>
      </p:sp>
      <p:sp>
        <p:nvSpPr>
          <p:cNvPr id="5" name="Téglalap 4"/>
          <p:cNvSpPr/>
          <p:nvPr/>
        </p:nvSpPr>
        <p:spPr>
          <a:xfrm>
            <a:off x="1515979" y="1224294"/>
            <a:ext cx="10165159" cy="5016758"/>
          </a:xfrm>
          <a:prstGeom prst="rect">
            <a:avLst/>
          </a:prstGeom>
        </p:spPr>
        <p:txBody>
          <a:bodyPr wrap="square">
            <a:spAutoFit/>
          </a:bodyPr>
          <a:lstStyle/>
          <a:p>
            <a:pPr marL="285750" indent="-285750">
              <a:buFont typeface="Wingdings" panose="05000000000000000000" pitchFamily="2" charset="2"/>
              <a:buChar char="§"/>
            </a:pPr>
            <a:r>
              <a:rPr lang="hu-HU" sz="1600" dirty="0" smtClean="0">
                <a:solidFill>
                  <a:schemeClr val="tx1">
                    <a:lumMod val="65000"/>
                    <a:lumOff val="35000"/>
                  </a:schemeClr>
                </a:solidFill>
              </a:rPr>
              <a:t>  </a:t>
            </a:r>
            <a:r>
              <a:rPr lang="hu-HU" sz="1600" dirty="0" smtClean="0">
                <a:solidFill>
                  <a:schemeClr val="tx1">
                    <a:lumMod val="65000"/>
                    <a:lumOff val="35000"/>
                  </a:schemeClr>
                </a:solidFill>
                <a:latin typeface="+mj-lt"/>
              </a:rPr>
              <a:t> </a:t>
            </a:r>
            <a:r>
              <a:rPr lang="hu-HU" sz="1600" dirty="0" smtClean="0">
                <a:solidFill>
                  <a:schemeClr val="tx1">
                    <a:lumMod val="65000"/>
                    <a:lumOff val="35000"/>
                  </a:schemeClr>
                </a:solidFill>
                <a:latin typeface="+mj-lt"/>
              </a:rPr>
              <a:t>Alapszabadság:     20 nap.</a:t>
            </a:r>
          </a:p>
          <a:p>
            <a:pPr marL="285750" indent="-285750">
              <a:buFont typeface="Wingdings" panose="05000000000000000000" pitchFamily="2" charset="2"/>
              <a:buChar char="§"/>
            </a:pPr>
            <a:r>
              <a:rPr lang="hu-HU" sz="1600" dirty="0" smtClean="0">
                <a:solidFill>
                  <a:schemeClr val="tx1">
                    <a:lumMod val="65000"/>
                    <a:lumOff val="35000"/>
                  </a:schemeClr>
                </a:solidFill>
                <a:latin typeface="+mj-lt"/>
              </a:rPr>
              <a:t>   Pótszabadság:	  10 nap  </a:t>
            </a:r>
          </a:p>
          <a:p>
            <a:pPr marL="285750" indent="-285750">
              <a:buFont typeface="Arial" panose="020B0604020202020204" pitchFamily="34" charset="0"/>
              <a:buChar char="•"/>
            </a:pPr>
            <a:r>
              <a:rPr lang="hu-HU" sz="1600" dirty="0" smtClean="0">
                <a:solidFill>
                  <a:schemeClr val="tx1">
                    <a:lumMod val="65000"/>
                    <a:lumOff val="35000"/>
                  </a:schemeClr>
                </a:solidFill>
                <a:latin typeface="+mj-lt"/>
              </a:rPr>
              <a:t>   életkor után: 25 éves kortól +1 nap, majd 3 évenként +1 nap (45 éves korig)</a:t>
            </a:r>
          </a:p>
          <a:p>
            <a:pPr marL="285750" indent="-285750">
              <a:buFont typeface="Arial" panose="020B0604020202020204" pitchFamily="34" charset="0"/>
              <a:buChar char="•"/>
            </a:pPr>
            <a:r>
              <a:rPr lang="hu-HU" sz="1600" dirty="0" smtClean="0">
                <a:solidFill>
                  <a:schemeClr val="tx1">
                    <a:lumMod val="65000"/>
                    <a:lumOff val="35000"/>
                  </a:schemeClr>
                </a:solidFill>
                <a:latin typeface="+mj-lt"/>
              </a:rPr>
              <a:t>   16 évesnél fiatalabb gyermek után: 1 gyerek után:  2 nap</a:t>
            </a:r>
          </a:p>
          <a:p>
            <a:r>
              <a:rPr lang="hu-HU" sz="1600" dirty="0" smtClean="0">
                <a:solidFill>
                  <a:schemeClr val="tx1">
                    <a:lumMod val="65000"/>
                    <a:lumOff val="35000"/>
                  </a:schemeClr>
                </a:solidFill>
                <a:latin typeface="+mj-lt"/>
              </a:rPr>
              <a:t>									 2 gyerek után:  4 nap</a:t>
            </a:r>
          </a:p>
          <a:p>
            <a:r>
              <a:rPr lang="hu-HU" sz="1600" dirty="0" smtClean="0">
                <a:solidFill>
                  <a:schemeClr val="tx1">
                    <a:lumMod val="65000"/>
                    <a:lumOff val="35000"/>
                  </a:schemeClr>
                </a:solidFill>
                <a:latin typeface="+mj-lt"/>
              </a:rPr>
              <a:t>                                               kettőnél több gyerek után:   7 nap	      </a:t>
            </a:r>
          </a:p>
          <a:p>
            <a:pPr marL="285750" indent="-285750">
              <a:buFont typeface="Arial" panose="020B0604020202020204" pitchFamily="34" charset="0"/>
              <a:buChar char="•"/>
            </a:pPr>
            <a:r>
              <a:rPr lang="hu-HU" sz="1600" b="1" dirty="0" smtClean="0">
                <a:solidFill>
                  <a:schemeClr val="tx1">
                    <a:lumMod val="65000"/>
                    <a:lumOff val="35000"/>
                  </a:schemeClr>
                </a:solidFill>
                <a:latin typeface="+mj-lt"/>
              </a:rPr>
              <a:t>   fogyatékkal élő gyermekek után: 2 nap/gyermekenként</a:t>
            </a:r>
          </a:p>
          <a:p>
            <a:pPr marL="285750" indent="-285750">
              <a:buFont typeface="Arial" panose="020B0604020202020204" pitchFamily="34" charset="0"/>
              <a:buChar char="•"/>
            </a:pPr>
            <a:r>
              <a:rPr lang="hu-HU" sz="1600" b="1" dirty="0" smtClean="0">
                <a:solidFill>
                  <a:schemeClr val="tx1">
                    <a:lumMod val="65000"/>
                    <a:lumOff val="35000"/>
                  </a:schemeClr>
                </a:solidFill>
                <a:latin typeface="+mj-lt"/>
              </a:rPr>
              <a:t>   apa szabadság (</a:t>
            </a:r>
            <a:r>
              <a:rPr lang="hu-HU" sz="1600" dirty="0" smtClean="0">
                <a:solidFill>
                  <a:schemeClr val="tx1">
                    <a:lumMod val="65000"/>
                    <a:lumOff val="35000"/>
                  </a:schemeClr>
                </a:solidFill>
                <a:latin typeface="+mj-lt"/>
              </a:rPr>
              <a:t>gyermek születésekor 2 hónapon belül igénybe kell venni) </a:t>
            </a:r>
            <a:r>
              <a:rPr lang="hu-HU" sz="1600" b="1" dirty="0" smtClean="0">
                <a:solidFill>
                  <a:schemeClr val="tx1">
                    <a:lumMod val="65000"/>
                    <a:lumOff val="35000"/>
                  </a:schemeClr>
                </a:solidFill>
                <a:latin typeface="+mj-lt"/>
              </a:rPr>
              <a:t>5 vagy 7 nap</a:t>
            </a:r>
          </a:p>
          <a:p>
            <a:pPr marL="285750" indent="-285750">
              <a:buFont typeface="Arial" panose="020B0604020202020204" pitchFamily="34" charset="0"/>
              <a:buChar char="•"/>
            </a:pPr>
            <a:r>
              <a:rPr lang="hu-HU" sz="1600" b="1" dirty="0" smtClean="0">
                <a:solidFill>
                  <a:schemeClr val="tx1">
                    <a:lumMod val="65000"/>
                    <a:lumOff val="35000"/>
                  </a:schemeClr>
                </a:solidFill>
                <a:latin typeface="+mj-lt"/>
              </a:rPr>
              <a:t>   </a:t>
            </a:r>
            <a:r>
              <a:rPr lang="hu-HU" sz="1600" dirty="0" smtClean="0">
                <a:solidFill>
                  <a:schemeClr val="tx1">
                    <a:lumMod val="65000"/>
                    <a:lumOff val="35000"/>
                  </a:schemeClr>
                </a:solidFill>
                <a:latin typeface="+mj-lt"/>
              </a:rPr>
              <a:t>legalább </a:t>
            </a:r>
            <a:r>
              <a:rPr lang="hu-HU" sz="1600" b="1" dirty="0" smtClean="0">
                <a:solidFill>
                  <a:schemeClr val="tx1">
                    <a:lumMod val="65000"/>
                    <a:lumOff val="35000"/>
                  </a:schemeClr>
                </a:solidFill>
                <a:latin typeface="+mj-lt"/>
              </a:rPr>
              <a:t>50%-os egészségkárosodás miatt: 5 nap</a:t>
            </a:r>
          </a:p>
          <a:p>
            <a:pPr marL="285750" indent="-285750">
              <a:buFont typeface="Arial" panose="020B0604020202020204" pitchFamily="34" charset="0"/>
              <a:buChar char="•"/>
            </a:pPr>
            <a:r>
              <a:rPr lang="hu-HU" sz="1600" b="1" dirty="0" smtClean="0">
                <a:solidFill>
                  <a:schemeClr val="tx1">
                    <a:lumMod val="65000"/>
                    <a:lumOff val="35000"/>
                  </a:schemeClr>
                </a:solidFill>
                <a:latin typeface="+mj-lt"/>
              </a:rPr>
              <a:t>   18 év alatti</a:t>
            </a:r>
            <a:r>
              <a:rPr lang="hu-HU" sz="1600" dirty="0" smtClean="0">
                <a:solidFill>
                  <a:schemeClr val="tx1">
                    <a:lumMod val="65000"/>
                    <a:lumOff val="35000"/>
                  </a:schemeClr>
                </a:solidFill>
                <a:latin typeface="+mj-lt"/>
              </a:rPr>
              <a:t> munkavállaló részére: </a:t>
            </a:r>
            <a:r>
              <a:rPr lang="hu-HU" sz="1600" b="1" dirty="0" smtClean="0">
                <a:solidFill>
                  <a:schemeClr val="tx1">
                    <a:lumMod val="65000"/>
                    <a:lumOff val="35000"/>
                  </a:schemeClr>
                </a:solidFill>
                <a:latin typeface="+mj-lt"/>
              </a:rPr>
              <a:t>5 nap</a:t>
            </a:r>
          </a:p>
          <a:p>
            <a:pPr marL="285750" indent="-285750">
              <a:buFont typeface="Arial" panose="020B0604020202020204" pitchFamily="34" charset="0"/>
              <a:buChar char="•"/>
            </a:pPr>
            <a:r>
              <a:rPr lang="hu-HU" sz="1600" b="1" dirty="0" smtClean="0">
                <a:solidFill>
                  <a:schemeClr val="tx1">
                    <a:lumMod val="65000"/>
                    <a:lumOff val="35000"/>
                  </a:schemeClr>
                </a:solidFill>
                <a:latin typeface="+mj-lt"/>
              </a:rPr>
              <a:t>   föld alatt</a:t>
            </a:r>
            <a:r>
              <a:rPr lang="hu-HU" sz="1600" dirty="0" smtClean="0">
                <a:solidFill>
                  <a:schemeClr val="tx1">
                    <a:lumMod val="65000"/>
                    <a:lumOff val="35000"/>
                  </a:schemeClr>
                </a:solidFill>
                <a:latin typeface="+mj-lt"/>
              </a:rPr>
              <a:t> dolgozó </a:t>
            </a:r>
            <a:r>
              <a:rPr lang="hu-HU" sz="1600" b="1" dirty="0" smtClean="0">
                <a:solidFill>
                  <a:schemeClr val="tx1">
                    <a:lumMod val="65000"/>
                    <a:lumOff val="35000"/>
                  </a:schemeClr>
                </a:solidFill>
                <a:latin typeface="+mj-lt"/>
              </a:rPr>
              <a:t>5 nap</a:t>
            </a:r>
          </a:p>
          <a:p>
            <a:pPr marL="285750" indent="-285750">
              <a:buFont typeface="Arial" panose="020B0604020202020204" pitchFamily="34" charset="0"/>
              <a:buChar char="•"/>
            </a:pPr>
            <a:r>
              <a:rPr lang="hu-HU" sz="1600" b="1" dirty="0" smtClean="0">
                <a:solidFill>
                  <a:schemeClr val="tx1">
                    <a:lumMod val="65000"/>
                    <a:lumOff val="35000"/>
                  </a:schemeClr>
                </a:solidFill>
                <a:latin typeface="+mj-lt"/>
              </a:rPr>
              <a:t>   ionizáló sugárzás</a:t>
            </a:r>
            <a:r>
              <a:rPr lang="hu-HU" sz="1600" dirty="0" smtClean="0">
                <a:solidFill>
                  <a:schemeClr val="tx1">
                    <a:lumMod val="65000"/>
                    <a:lumOff val="35000"/>
                  </a:schemeClr>
                </a:solidFill>
                <a:latin typeface="+mj-lt"/>
              </a:rPr>
              <a:t>ú munkahely </a:t>
            </a:r>
            <a:r>
              <a:rPr lang="hu-HU" sz="1600" b="1" dirty="0" smtClean="0">
                <a:solidFill>
                  <a:schemeClr val="tx1">
                    <a:lumMod val="65000"/>
                    <a:lumOff val="35000"/>
                  </a:schemeClr>
                </a:solidFill>
                <a:latin typeface="+mj-lt"/>
              </a:rPr>
              <a:t>5 nap</a:t>
            </a:r>
          </a:p>
          <a:p>
            <a:pPr marL="285750" indent="-285750">
              <a:buFont typeface="Arial" panose="020B0604020202020204" pitchFamily="34" charset="0"/>
              <a:buChar char="•"/>
            </a:pPr>
            <a:endParaRPr lang="hu-HU" sz="1600" dirty="0" smtClean="0">
              <a:solidFill>
                <a:schemeClr val="tx1">
                  <a:lumMod val="65000"/>
                  <a:lumOff val="35000"/>
                </a:schemeClr>
              </a:solidFill>
              <a:latin typeface="+mj-lt"/>
            </a:endParaRPr>
          </a:p>
          <a:p>
            <a:r>
              <a:rPr lang="hu-HU" sz="1600" b="1" dirty="0" smtClean="0">
                <a:solidFill>
                  <a:schemeClr val="tx1">
                    <a:lumMod val="65000"/>
                    <a:lumOff val="35000"/>
                  </a:schemeClr>
                </a:solidFill>
                <a:latin typeface="+mj-lt"/>
              </a:rPr>
              <a:t>Fizetett szabadság kiadása 2019-ben:</a:t>
            </a:r>
            <a:endParaRPr lang="hu-HU" sz="1600" dirty="0" smtClean="0">
              <a:solidFill>
                <a:schemeClr val="tx1">
                  <a:lumMod val="65000"/>
                  <a:lumOff val="35000"/>
                </a:schemeClr>
              </a:solidFill>
              <a:latin typeface="+mj-lt"/>
            </a:endParaRPr>
          </a:p>
          <a:p>
            <a:r>
              <a:rPr lang="hu-HU" sz="1600" dirty="0" smtClean="0">
                <a:solidFill>
                  <a:schemeClr val="tx1">
                    <a:lumMod val="65000"/>
                    <a:lumOff val="35000"/>
                  </a:schemeClr>
                </a:solidFill>
                <a:latin typeface="+mj-lt"/>
              </a:rPr>
              <a:t>A szabadságot – a munkavállaló előzetes meghallgatását követően – a munkáltató adja ki.</a:t>
            </a:r>
            <a:br>
              <a:rPr lang="hu-HU" sz="1600" dirty="0" smtClean="0">
                <a:solidFill>
                  <a:schemeClr val="tx1">
                    <a:lumMod val="65000"/>
                    <a:lumOff val="35000"/>
                  </a:schemeClr>
                </a:solidFill>
                <a:latin typeface="+mj-lt"/>
              </a:rPr>
            </a:br>
            <a:r>
              <a:rPr lang="hu-HU" sz="1600" b="1" dirty="0" smtClean="0">
                <a:solidFill>
                  <a:schemeClr val="tx1">
                    <a:lumMod val="65000"/>
                    <a:lumOff val="35000"/>
                  </a:schemeClr>
                </a:solidFill>
                <a:latin typeface="+mj-lt"/>
              </a:rPr>
              <a:t>A szabadsággal kapcsolatban mindig fontos kiemelni, hogy a szabadság kiadása a munkáltató joga és kötelezettsége</a:t>
            </a:r>
            <a:r>
              <a:rPr lang="hu-HU" sz="1600" dirty="0" smtClean="0">
                <a:solidFill>
                  <a:schemeClr val="tx1">
                    <a:lumMod val="65000"/>
                    <a:lumOff val="35000"/>
                  </a:schemeClr>
                </a:solidFill>
                <a:latin typeface="+mj-lt"/>
              </a:rPr>
              <a:t>.</a:t>
            </a:r>
          </a:p>
          <a:p>
            <a:endParaRPr lang="hu-HU" sz="1600" dirty="0" smtClean="0">
              <a:solidFill>
                <a:schemeClr val="tx1">
                  <a:lumMod val="65000"/>
                  <a:lumOff val="35000"/>
                </a:schemeClr>
              </a:solidFill>
              <a:latin typeface="+mj-lt"/>
            </a:endParaRPr>
          </a:p>
          <a:p>
            <a:r>
              <a:rPr lang="hu-HU" sz="1600" b="1" dirty="0" smtClean="0">
                <a:solidFill>
                  <a:schemeClr val="tx1">
                    <a:lumMod val="65000"/>
                    <a:lumOff val="35000"/>
                  </a:schemeClr>
                </a:solidFill>
                <a:latin typeface="+mj-lt"/>
              </a:rPr>
              <a:t>–</a:t>
            </a:r>
            <a:r>
              <a:rPr lang="hu-HU" sz="1600" dirty="0" smtClean="0">
                <a:solidFill>
                  <a:schemeClr val="tx1">
                    <a:lumMod val="65000"/>
                    <a:lumOff val="35000"/>
                  </a:schemeClr>
                </a:solidFill>
                <a:latin typeface="+mj-lt"/>
              </a:rPr>
              <a:t> 7 nap szabadságot akkor kell kiadni, amikor a munkavállaló kéri.</a:t>
            </a:r>
            <a:br>
              <a:rPr lang="hu-HU" sz="1600" dirty="0" smtClean="0">
                <a:solidFill>
                  <a:schemeClr val="tx1">
                    <a:lumMod val="65000"/>
                    <a:lumOff val="35000"/>
                  </a:schemeClr>
                </a:solidFill>
                <a:latin typeface="+mj-lt"/>
              </a:rPr>
            </a:br>
            <a:r>
              <a:rPr lang="hu-HU" sz="1600" b="1" dirty="0" smtClean="0">
                <a:solidFill>
                  <a:schemeClr val="tx1">
                    <a:lumMod val="65000"/>
                    <a:lumOff val="35000"/>
                  </a:schemeClr>
                </a:solidFill>
                <a:latin typeface="+mj-lt"/>
              </a:rPr>
              <a:t>–</a:t>
            </a:r>
            <a:r>
              <a:rPr lang="hu-HU" sz="1600" dirty="0" smtClean="0">
                <a:solidFill>
                  <a:schemeClr val="tx1">
                    <a:lumMod val="65000"/>
                    <a:lumOff val="35000"/>
                  </a:schemeClr>
                </a:solidFill>
                <a:latin typeface="+mj-lt"/>
              </a:rPr>
              <a:t> évente egyszer 14 nap egybefüggő szabadság jár  (munkaszüneti napokkal együtt értendő)</a:t>
            </a:r>
            <a:endParaRPr lang="hu-HU" sz="1600" dirty="0">
              <a:solidFill>
                <a:schemeClr val="tx1">
                  <a:lumMod val="65000"/>
                  <a:lumOff val="35000"/>
                </a:schemeClr>
              </a:solidFill>
              <a:latin typeface="+mj-lt"/>
            </a:endParaRPr>
          </a:p>
        </p:txBody>
      </p:sp>
    </p:spTree>
    <p:extLst>
      <p:ext uri="{BB962C8B-B14F-4D97-AF65-F5344CB8AC3E}">
        <p14:creationId xmlns:p14="http://schemas.microsoft.com/office/powerpoint/2010/main" val="99395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515979" y="924589"/>
            <a:ext cx="9601200" cy="5860246"/>
          </a:xfrm>
        </p:spPr>
        <p:txBody>
          <a:bodyPr>
            <a:normAutofit lnSpcReduction="10000"/>
          </a:bodyPr>
          <a:lstStyle/>
          <a:p>
            <a:pPr>
              <a:buFont typeface="Wingdings" panose="05000000000000000000" pitchFamily="2" charset="2"/>
              <a:buChar char="§"/>
            </a:pPr>
            <a:r>
              <a:rPr lang="hu-HU" dirty="0" smtClean="0">
                <a:solidFill>
                  <a:schemeClr val="tx1">
                    <a:lumMod val="65000"/>
                    <a:lumOff val="35000"/>
                  </a:schemeClr>
                </a:solidFill>
              </a:rPr>
              <a:t>A </a:t>
            </a:r>
            <a:r>
              <a:rPr lang="hu-HU" dirty="0">
                <a:solidFill>
                  <a:schemeClr val="tx1">
                    <a:lumMod val="65000"/>
                    <a:lumOff val="35000"/>
                  </a:schemeClr>
                </a:solidFill>
              </a:rPr>
              <a:t>szabadságot alapesetben az esedékességének évében kell kiadni, de ha a munkaviszony október elsején vagy azt követően kezdődött, a munkáltató az esedékességet követő év március 31-ig adhatja ki. Adott évben kiadott szabadságnak minősül még az az eset is, ha az esedékesség évében kezdődik és </a:t>
            </a:r>
            <a:r>
              <a:rPr lang="hu-HU" dirty="0" err="1" smtClean="0">
                <a:solidFill>
                  <a:schemeClr val="tx1">
                    <a:lumMod val="65000"/>
                    <a:lumOff val="35000"/>
                  </a:schemeClr>
                </a:solidFill>
              </a:rPr>
              <a:t>max</a:t>
            </a:r>
            <a:r>
              <a:rPr lang="hu-HU" dirty="0" smtClean="0">
                <a:solidFill>
                  <a:schemeClr val="tx1">
                    <a:lumMod val="65000"/>
                    <a:lumOff val="35000"/>
                  </a:schemeClr>
                </a:solidFill>
              </a:rPr>
              <a:t>. </a:t>
            </a:r>
            <a:r>
              <a:rPr lang="hu-HU" dirty="0">
                <a:solidFill>
                  <a:schemeClr val="tx1">
                    <a:lumMod val="65000"/>
                    <a:lumOff val="35000"/>
                  </a:schemeClr>
                </a:solidFill>
              </a:rPr>
              <a:t>5 munkanap a </a:t>
            </a:r>
            <a:r>
              <a:rPr lang="hu-HU" dirty="0" smtClean="0">
                <a:solidFill>
                  <a:schemeClr val="tx1">
                    <a:lumMod val="65000"/>
                    <a:lumOff val="35000"/>
                  </a:schemeClr>
                </a:solidFill>
              </a:rPr>
              <a:t>következő </a:t>
            </a:r>
            <a:r>
              <a:rPr lang="hu-HU" dirty="0">
                <a:solidFill>
                  <a:schemeClr val="tx1">
                    <a:lumMod val="65000"/>
                    <a:lumOff val="35000"/>
                  </a:schemeClr>
                </a:solidFill>
              </a:rPr>
              <a:t>évre csúszik </a:t>
            </a:r>
            <a:r>
              <a:rPr lang="hu-HU" dirty="0" smtClean="0">
                <a:solidFill>
                  <a:schemeClr val="tx1">
                    <a:lumMod val="65000"/>
                    <a:lumOff val="35000"/>
                  </a:schemeClr>
                </a:solidFill>
              </a:rPr>
              <a:t>át</a:t>
            </a:r>
          </a:p>
          <a:p>
            <a:pPr>
              <a:buFont typeface="Wingdings" panose="05000000000000000000" pitchFamily="2" charset="2"/>
              <a:buChar char="§"/>
            </a:pPr>
            <a:r>
              <a:rPr lang="hu-HU" dirty="0" smtClean="0">
                <a:solidFill>
                  <a:schemeClr val="tx1">
                    <a:lumMod val="65000"/>
                    <a:lumOff val="35000"/>
                  </a:schemeClr>
                </a:solidFill>
              </a:rPr>
              <a:t> Következő </a:t>
            </a:r>
            <a:r>
              <a:rPr lang="hu-HU" dirty="0">
                <a:solidFill>
                  <a:schemeClr val="tx1">
                    <a:lumMod val="65000"/>
                    <a:lumOff val="35000"/>
                  </a:schemeClr>
                </a:solidFill>
              </a:rPr>
              <a:t>évre csupán az életkor szerint járó pótszabadság vihető át, ami kortól függően 1-10 nap lehet. </a:t>
            </a:r>
            <a:r>
              <a:rPr lang="hu-HU" dirty="0" smtClean="0">
                <a:solidFill>
                  <a:schemeClr val="tx1">
                    <a:lumMod val="65000"/>
                    <a:lumOff val="35000"/>
                  </a:schemeClr>
                </a:solidFill>
              </a:rPr>
              <a:t> A </a:t>
            </a:r>
            <a:r>
              <a:rPr lang="hu-HU" dirty="0">
                <a:solidFill>
                  <a:schemeClr val="tx1">
                    <a:lumMod val="65000"/>
                    <a:lumOff val="35000"/>
                  </a:schemeClr>
                </a:solidFill>
              </a:rPr>
              <a:t>pótszabadság átvitele nem automatikus, erről a feleknek naptári évenként külön meg kell állapodniuk, és ekkor is csupán a tárgyévet követő év december 31-éig adhatóak ki.</a:t>
            </a:r>
          </a:p>
          <a:p>
            <a:pPr marL="0" indent="0">
              <a:buNone/>
            </a:pPr>
            <a:r>
              <a:rPr lang="hu-HU" dirty="0" smtClean="0">
                <a:solidFill>
                  <a:schemeClr val="tx1">
                    <a:lumMod val="65000"/>
                    <a:lumOff val="35000"/>
                  </a:schemeClr>
                </a:solidFill>
              </a:rPr>
              <a:t>Ha </a:t>
            </a:r>
            <a:r>
              <a:rPr lang="hu-HU" dirty="0">
                <a:solidFill>
                  <a:schemeClr val="tx1">
                    <a:lumMod val="65000"/>
                    <a:lumOff val="35000"/>
                  </a:schemeClr>
                </a:solidFill>
              </a:rPr>
              <a:t>munkavállalónál merül fel olyan ok, ami nem teszi lehetővé a szabadság kiadását, az ok megszűnését követően azonban 60 napon belül meg kell kezdeni a szabadság kiadását. </a:t>
            </a:r>
            <a:r>
              <a:rPr lang="hu-HU" dirty="0" err="1" smtClean="0">
                <a:solidFill>
                  <a:schemeClr val="tx1">
                    <a:lumMod val="65000"/>
                    <a:lumOff val="35000"/>
                  </a:schemeClr>
                </a:solidFill>
              </a:rPr>
              <a:t>Pl</a:t>
            </a:r>
            <a:r>
              <a:rPr lang="hu-HU" dirty="0" smtClean="0">
                <a:solidFill>
                  <a:schemeClr val="tx1">
                    <a:lumMod val="65000"/>
                    <a:lumOff val="35000"/>
                  </a:schemeClr>
                </a:solidFill>
              </a:rPr>
              <a:t>: </a:t>
            </a:r>
            <a:r>
              <a:rPr lang="hu-HU" dirty="0">
                <a:solidFill>
                  <a:schemeClr val="tx1">
                    <a:lumMod val="65000"/>
                    <a:lumOff val="35000"/>
                  </a:schemeClr>
                </a:solidFill>
              </a:rPr>
              <a:t>a </a:t>
            </a:r>
            <a:r>
              <a:rPr lang="hu-HU" dirty="0" smtClean="0">
                <a:solidFill>
                  <a:schemeClr val="tx1">
                    <a:lumMod val="65000"/>
                    <a:lumOff val="35000"/>
                  </a:schemeClr>
                </a:solidFill>
              </a:rPr>
              <a:t>keresőképtelenség  </a:t>
            </a:r>
            <a:r>
              <a:rPr lang="hu-HU" dirty="0">
                <a:solidFill>
                  <a:schemeClr val="tx1">
                    <a:lumMod val="65000"/>
                    <a:lumOff val="35000"/>
                  </a:schemeClr>
                </a:solidFill>
              </a:rPr>
              <a:t>vagy </a:t>
            </a:r>
            <a:r>
              <a:rPr lang="hu-HU" dirty="0" smtClean="0">
                <a:solidFill>
                  <a:schemeClr val="tx1">
                    <a:lumMod val="65000"/>
                    <a:lumOff val="35000"/>
                  </a:schemeClr>
                </a:solidFill>
              </a:rPr>
              <a:t>gyesről </a:t>
            </a:r>
            <a:r>
              <a:rPr lang="hu-HU" dirty="0">
                <a:solidFill>
                  <a:schemeClr val="tx1">
                    <a:lumMod val="65000"/>
                    <a:lumOff val="35000"/>
                  </a:schemeClr>
                </a:solidFill>
              </a:rPr>
              <a:t>való </a:t>
            </a:r>
            <a:r>
              <a:rPr lang="hu-HU" dirty="0" smtClean="0">
                <a:solidFill>
                  <a:schemeClr val="tx1">
                    <a:lumMod val="65000"/>
                    <a:lumOff val="35000"/>
                  </a:schemeClr>
                </a:solidFill>
              </a:rPr>
              <a:t>visszatérés.</a:t>
            </a:r>
          </a:p>
          <a:p>
            <a:pPr marL="0" indent="0">
              <a:buNone/>
            </a:pPr>
            <a:r>
              <a:rPr lang="hu-HU" dirty="0">
                <a:solidFill>
                  <a:schemeClr val="tx1">
                    <a:lumMod val="65000"/>
                    <a:lumOff val="35000"/>
                  </a:schemeClr>
                </a:solidFill>
              </a:rPr>
              <a:t>A munkavállalók ki nem adott szabadsága nem vész el, annak kiadását a munkavállaló a munkaviszony tartama alatt később is követelheti. Igaz, a szabadság pénzben ekkor sem váltható meg – arra csak a munkaviszony megszűnése esetén van lehetőség </a:t>
            </a:r>
            <a:r>
              <a:rPr lang="hu-HU" dirty="0" smtClean="0">
                <a:solidFill>
                  <a:schemeClr val="tx1">
                    <a:lumMod val="65000"/>
                    <a:lumOff val="35000"/>
                  </a:schemeClr>
                </a:solidFill>
              </a:rPr>
              <a:t>–</a:t>
            </a:r>
          </a:p>
          <a:p>
            <a:pPr marL="0" indent="0" algn="ctr">
              <a:buNone/>
            </a:pPr>
            <a:r>
              <a:rPr lang="hu-HU" dirty="0" smtClean="0">
                <a:solidFill>
                  <a:srgbClr val="E48248"/>
                </a:solidFill>
              </a:rPr>
              <a:t>Szabadság </a:t>
            </a:r>
            <a:r>
              <a:rPr lang="hu-HU" dirty="0">
                <a:solidFill>
                  <a:srgbClr val="E48248"/>
                </a:solidFill>
              </a:rPr>
              <a:t>kiadása a munkáltató joga és kötelezettsége.</a:t>
            </a:r>
          </a:p>
          <a:p>
            <a:pPr marL="0" indent="0">
              <a:buNone/>
            </a:pPr>
            <a:endParaRPr lang="hu-HU" dirty="0"/>
          </a:p>
        </p:txBody>
      </p:sp>
      <p:sp>
        <p:nvSpPr>
          <p:cNvPr id="5" name="Cím 1"/>
          <p:cNvSpPr>
            <a:spLocks noGrp="1"/>
          </p:cNvSpPr>
          <p:nvPr>
            <p:ph type="title"/>
          </p:nvPr>
        </p:nvSpPr>
        <p:spPr>
          <a:xfrm>
            <a:off x="1515979" y="178632"/>
            <a:ext cx="9601200" cy="745957"/>
          </a:xfrm>
        </p:spPr>
        <p:txBody>
          <a:bodyPr/>
          <a:lstStyle/>
          <a:p>
            <a:r>
              <a:rPr lang="hu-HU" dirty="0">
                <a:solidFill>
                  <a:srgbClr val="E48248"/>
                </a:solidFill>
              </a:rPr>
              <a:t>A SZABADSÁG KIADÁSA</a:t>
            </a:r>
          </a:p>
        </p:txBody>
      </p:sp>
    </p:spTree>
    <p:extLst>
      <p:ext uri="{BB962C8B-B14F-4D97-AF65-F5344CB8AC3E}">
        <p14:creationId xmlns:p14="http://schemas.microsoft.com/office/powerpoint/2010/main" val="1257317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71600" y="348048"/>
            <a:ext cx="9601200" cy="782053"/>
          </a:xfrm>
        </p:spPr>
        <p:txBody>
          <a:bodyPr/>
          <a:lstStyle/>
          <a:p>
            <a:r>
              <a:rPr lang="hu-HU" dirty="0" smtClean="0">
                <a:solidFill>
                  <a:srgbClr val="E48248"/>
                </a:solidFill>
              </a:rPr>
              <a:t>SZABADSÁGOT IGÉNYELNI KELL</a:t>
            </a:r>
            <a:endParaRPr lang="hu-HU" dirty="0">
              <a:solidFill>
                <a:srgbClr val="E48248"/>
              </a:solidFill>
            </a:endParaRPr>
          </a:p>
        </p:txBody>
      </p:sp>
      <p:sp>
        <p:nvSpPr>
          <p:cNvPr id="3" name="Tartalom helye 2"/>
          <p:cNvSpPr>
            <a:spLocks noGrp="1"/>
          </p:cNvSpPr>
          <p:nvPr>
            <p:ph idx="1"/>
          </p:nvPr>
        </p:nvSpPr>
        <p:spPr>
          <a:xfrm>
            <a:off x="1371600" y="2021305"/>
            <a:ext cx="9601200" cy="3581400"/>
          </a:xfrm>
        </p:spPr>
        <p:txBody>
          <a:bodyPr/>
          <a:lstStyle/>
          <a:p>
            <a:pPr marL="0" indent="0">
              <a:buNone/>
            </a:pPr>
            <a:r>
              <a:rPr lang="hu-HU" dirty="0" smtClean="0">
                <a:solidFill>
                  <a:schemeClr val="tx1">
                    <a:lumMod val="65000"/>
                    <a:lumOff val="35000"/>
                  </a:schemeClr>
                </a:solidFill>
              </a:rPr>
              <a:t>Az igénylés a hagyományos szabadság kiíró tömbben, vagy szerkesztett nyomtatványon is lehet.</a:t>
            </a:r>
          </a:p>
          <a:p>
            <a:pPr marL="0" indent="0">
              <a:buNone/>
            </a:pPr>
            <a:endParaRPr lang="hu-HU" dirty="0" smtClean="0">
              <a:solidFill>
                <a:schemeClr val="tx1">
                  <a:lumMod val="65000"/>
                  <a:lumOff val="35000"/>
                </a:schemeClr>
              </a:solidFill>
            </a:endParaRPr>
          </a:p>
          <a:p>
            <a:pPr marL="0" indent="0">
              <a:buNone/>
            </a:pPr>
            <a:r>
              <a:rPr lang="hu-HU" dirty="0" smtClean="0">
                <a:solidFill>
                  <a:schemeClr val="tx1">
                    <a:lumMod val="65000"/>
                    <a:lumOff val="35000"/>
                  </a:schemeClr>
                </a:solidFill>
              </a:rPr>
              <a:t>Illetve web jelenlétin keresztül, erről majd még később beszélek.</a:t>
            </a:r>
          </a:p>
          <a:p>
            <a:pPr marL="0" indent="0">
              <a:buNone/>
            </a:pPr>
            <a:endParaRPr lang="hu-HU" dirty="0">
              <a:solidFill>
                <a:schemeClr val="tx1">
                  <a:lumMod val="65000"/>
                  <a:lumOff val="35000"/>
                </a:schemeClr>
              </a:solidFill>
            </a:endParaRPr>
          </a:p>
          <a:p>
            <a:pPr marL="0" indent="0">
              <a:buNone/>
            </a:pPr>
            <a:r>
              <a:rPr lang="hu-HU" b="1" dirty="0" smtClean="0">
                <a:solidFill>
                  <a:schemeClr val="tx1">
                    <a:lumMod val="65000"/>
                    <a:lumOff val="35000"/>
                  </a:schemeClr>
                </a:solidFill>
              </a:rPr>
              <a:t>Igénybevétel előtt :</a:t>
            </a:r>
            <a:r>
              <a:rPr lang="hu-HU" b="1" dirty="0">
                <a:solidFill>
                  <a:schemeClr val="tx1">
                    <a:lumMod val="65000"/>
                    <a:lumOff val="35000"/>
                  </a:schemeClr>
                </a:solidFill>
              </a:rPr>
              <a:t> </a:t>
            </a:r>
            <a:r>
              <a:rPr lang="hu-HU" b="1" dirty="0" smtClean="0">
                <a:solidFill>
                  <a:schemeClr val="tx1">
                    <a:lumMod val="65000"/>
                    <a:lumOff val="35000"/>
                  </a:schemeClr>
                </a:solidFill>
              </a:rPr>
              <a:t> </a:t>
            </a:r>
            <a:r>
              <a:rPr lang="hu-HU" dirty="0" smtClean="0">
                <a:solidFill>
                  <a:schemeClr val="tx1">
                    <a:lumMod val="65000"/>
                    <a:lumOff val="35000"/>
                  </a:schemeClr>
                </a:solidFill>
              </a:rPr>
              <a:t>15 </a:t>
            </a:r>
            <a:r>
              <a:rPr lang="hu-HU" dirty="0">
                <a:solidFill>
                  <a:schemeClr val="tx1">
                    <a:lumMod val="65000"/>
                    <a:lumOff val="35000"/>
                  </a:schemeClr>
                </a:solidFill>
              </a:rPr>
              <a:t>nappal korábban értesíteni kell a másik felet</a:t>
            </a:r>
          </a:p>
          <a:p>
            <a:endParaRPr lang="hu-HU" dirty="0">
              <a:solidFill>
                <a:schemeClr val="tx1">
                  <a:lumMod val="65000"/>
                  <a:lumOff val="35000"/>
                </a:schemeClr>
              </a:solidFill>
            </a:endParaRPr>
          </a:p>
          <a:p>
            <a:pPr marL="0" indent="0">
              <a:buNone/>
            </a:pPr>
            <a:endParaRPr lang="hu-HU" dirty="0">
              <a:solidFill>
                <a:schemeClr val="tx1">
                  <a:lumMod val="65000"/>
                  <a:lumOff val="35000"/>
                </a:schemeClr>
              </a:solidFill>
            </a:endParaRPr>
          </a:p>
        </p:txBody>
      </p:sp>
    </p:spTree>
    <p:extLst>
      <p:ext uri="{BB962C8B-B14F-4D97-AF65-F5344CB8AC3E}">
        <p14:creationId xmlns:p14="http://schemas.microsoft.com/office/powerpoint/2010/main" val="727739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8. egyéni séma">
      <a:dk1>
        <a:sysClr val="windowText" lastClr="000000"/>
      </a:dk1>
      <a:lt1>
        <a:srgbClr val="FAFAFA"/>
      </a:lt1>
      <a:dk2>
        <a:srgbClr val="007751"/>
      </a:dk2>
      <a:lt2>
        <a:srgbClr val="FAFAFA"/>
      </a:lt2>
      <a:accent1>
        <a:srgbClr val="007751"/>
      </a:accent1>
      <a:accent2>
        <a:srgbClr val="8AB833"/>
      </a:accent2>
      <a:accent3>
        <a:srgbClr val="C0CF3A"/>
      </a:accent3>
      <a:accent4>
        <a:srgbClr val="029676"/>
      </a:accent4>
      <a:accent5>
        <a:srgbClr val="4AB5C4"/>
      </a:accent5>
      <a:accent6>
        <a:srgbClr val="0989B1"/>
      </a:accent6>
      <a:hlink>
        <a:srgbClr val="E48248"/>
      </a:hlink>
      <a:folHlink>
        <a:srgbClr val="007751"/>
      </a:folHlink>
    </a:clrScheme>
    <a:fontScheme name="1. egyéni séma">
      <a:majorFont>
        <a:latin typeface="Lucida Sans Unicode"/>
        <a:ea typeface=""/>
        <a:cs typeface=""/>
      </a:majorFont>
      <a:minorFont>
        <a:latin typeface="Lucida Sans Unicode"/>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1613</TotalTime>
  <Words>4633</Words>
  <Application>Microsoft Office PowerPoint</Application>
  <PresentationFormat>Szélesvásznú</PresentationFormat>
  <Paragraphs>604</Paragraphs>
  <Slides>64</Slides>
  <Notes>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64</vt:i4>
      </vt:variant>
    </vt:vector>
  </HeadingPairs>
  <TitlesOfParts>
    <vt:vector size="71" baseType="lpstr">
      <vt:lpstr>Arial</vt:lpstr>
      <vt:lpstr>Calibri</vt:lpstr>
      <vt:lpstr>Franklin Gothic Book</vt:lpstr>
      <vt:lpstr>Lucida Sans Unicode</vt:lpstr>
      <vt:lpstr>Times New Roman</vt:lpstr>
      <vt:lpstr>Wingdings</vt:lpstr>
      <vt:lpstr>Crop</vt:lpstr>
      <vt:lpstr>PowerPoint bemutató</vt:lpstr>
      <vt:lpstr>2019</vt:lpstr>
      <vt:lpstr>BÉR VÁLTOZÁS </vt:lpstr>
      <vt:lpstr>ÉV ELEJI MUNKÁLTATÓ TEENDŐK</vt:lpstr>
      <vt:lpstr>MINTA:  MUNKASZERZŐDÉS MÓDOSÍTÁS</vt:lpstr>
      <vt:lpstr>SZABADSÁG</vt:lpstr>
      <vt:lpstr>FIZETETT SZABADSÁG </vt:lpstr>
      <vt:lpstr>A SZABADSÁG KIADÁSA</vt:lpstr>
      <vt:lpstr>SZABADSÁGOT IGÉNYELNI KELL</vt:lpstr>
      <vt:lpstr>PowerPoint bemutató</vt:lpstr>
      <vt:lpstr>FIZETÉS NÉLKÜLI SZABADSÁG</vt:lpstr>
      <vt:lpstr>„RENDKÍVÜLI” ESETEKRE JÁRÓ  SZABADSÁG</vt:lpstr>
      <vt:lpstr>PowerPoint bemutató</vt:lpstr>
      <vt:lpstr>KEDVEZMÉNYEK IGÉNYBE VÉTELE</vt:lpstr>
      <vt:lpstr> CSALÁDI KEDVEZMÉNY</vt:lpstr>
      <vt:lpstr>PowerPoint bemutató</vt:lpstr>
      <vt:lpstr>SÚLYOS FOGYATÉKOS KEDVEZMÉNY</vt:lpstr>
      <vt:lpstr>PowerPoint bemutató</vt:lpstr>
      <vt:lpstr>ELSŐ HÁZASOK KEDVEZMÉNYE</vt:lpstr>
      <vt:lpstr>PowerPoint bemutató</vt:lpstr>
      <vt:lpstr>NYILATKOZAT A TARTOZÁSRÓL</vt:lpstr>
      <vt:lpstr>PowerPoint bemutató</vt:lpstr>
      <vt:lpstr>EGY KIS MUNKAÜGY</vt:lpstr>
      <vt:lpstr>PowerPoint bemutató</vt:lpstr>
      <vt:lpstr>PowerPoint bemutató</vt:lpstr>
      <vt:lpstr>PowerPoint bemutató</vt:lpstr>
      <vt:lpstr>PowerPoint bemutató</vt:lpstr>
      <vt:lpstr>MUNKAIDŐ FOGALMA:</vt:lpstr>
      <vt:lpstr>NAPI MUNKAIDŐ </vt:lpstr>
      <vt:lpstr>MUNKAIDŐ KERET</vt:lpstr>
      <vt:lpstr>MUNKAVÁLLALÓ BEOSZTÁSA</vt:lpstr>
      <vt:lpstr>RENDKÍVÜLI MUNKAIDŐ </vt:lpstr>
      <vt:lpstr>PIHENŐ NAP</vt:lpstr>
      <vt:lpstr>MUNKAKÖZI SZÜNET</vt:lpstr>
      <vt:lpstr>BÉRPÓTLÉK</vt:lpstr>
      <vt:lpstr>MUNKAVISZONY MEGSZÜNÉSE</vt:lpstr>
      <vt:lpstr>VÉGKIELÉGÍTÉS</vt:lpstr>
      <vt:lpstr>EGYSZERŰSÍTETT FOGLALKOZTATÁS SZABÁLYAI</vt:lpstr>
      <vt:lpstr>PowerPoint bemutató</vt:lpstr>
      <vt:lpstr>PowerPoint bemutató</vt:lpstr>
      <vt:lpstr>PowerPoint bemutató</vt:lpstr>
      <vt:lpstr>PowerPoint bemutató</vt:lpstr>
      <vt:lpstr>ÖNÁLLÓ TEVÉKENYSÉG</vt:lpstr>
      <vt:lpstr>PowerPoint bemutató</vt:lpstr>
      <vt:lpstr>PowerPoint bemutató</vt:lpstr>
      <vt:lpstr>PowerPoint bemutató</vt:lpstr>
      <vt:lpstr>INGATLAN BÉRBEADÁS</vt:lpstr>
      <vt:lpstr>PowerPoint bemutató</vt:lpstr>
      <vt:lpstr>SZOCHO VÁLTOZÁSA</vt:lpstr>
      <vt:lpstr>PowerPoint bemutató</vt:lpstr>
      <vt:lpstr>PowerPoint bemutató</vt:lpstr>
      <vt:lpstr>PowerPoint bemutató</vt:lpstr>
      <vt:lpstr>CAFETÉRIA 2019</vt:lpstr>
      <vt:lpstr>NYUGDÍJASOK MUNKAVISZONYBAN</vt:lpstr>
      <vt:lpstr>EKHO-S  JOGVISZONY</vt:lpstr>
      <vt:lpstr>PowerPoint bemutató</vt:lpstr>
      <vt:lpstr>PowerPoint bemutató</vt:lpstr>
      <vt:lpstr>KÜLFÖLDI  munkavállaló munkaviszony létesítése</vt:lpstr>
      <vt:lpstr>A gyed-ről, gyes-ről visszatérő kismamák foglalkoztatása</vt:lpstr>
      <vt:lpstr>PowerPoint bemutató</vt:lpstr>
      <vt:lpstr>PowerPoint bemutató</vt:lpstr>
      <vt:lpstr>PowerPoint bemutató</vt:lpstr>
      <vt:lpstr>M30-as igazolás</vt:lpstr>
      <vt:lpstr>SZEMÉLYI JÖVEDELEMADÓ BEVALLÁS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dc:title>
  <dc:creator>Gabi_</dc:creator>
  <cp:lastModifiedBy>Deé Attila</cp:lastModifiedBy>
  <cp:revision>143</cp:revision>
  <dcterms:created xsi:type="dcterms:W3CDTF">2019-01-01T18:50:48Z</dcterms:created>
  <dcterms:modified xsi:type="dcterms:W3CDTF">2019-01-22T15:25:08Z</dcterms:modified>
</cp:coreProperties>
</file>